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68"/>
  </p:notesMasterIdLst>
  <p:sldIdLst>
    <p:sldId id="1004" r:id="rId2"/>
    <p:sldId id="1060" r:id="rId3"/>
    <p:sldId id="1063" r:id="rId4"/>
    <p:sldId id="1062" r:id="rId5"/>
    <p:sldId id="1064" r:id="rId6"/>
    <p:sldId id="1066" r:id="rId7"/>
    <p:sldId id="1065" r:id="rId8"/>
    <p:sldId id="1068" r:id="rId9"/>
    <p:sldId id="1069" r:id="rId10"/>
    <p:sldId id="1067" r:id="rId11"/>
    <p:sldId id="1087" r:id="rId12"/>
    <p:sldId id="1070" r:id="rId13"/>
    <p:sldId id="1071" r:id="rId14"/>
    <p:sldId id="1072" r:id="rId15"/>
    <p:sldId id="1077" r:id="rId16"/>
    <p:sldId id="1078" r:id="rId17"/>
    <p:sldId id="1079" r:id="rId18"/>
    <p:sldId id="1082" r:id="rId19"/>
    <p:sldId id="1083" r:id="rId20"/>
    <p:sldId id="1084" r:id="rId21"/>
    <p:sldId id="1081" r:id="rId22"/>
    <p:sldId id="1080" r:id="rId23"/>
    <p:sldId id="1085" r:id="rId24"/>
    <p:sldId id="1086" r:id="rId25"/>
    <p:sldId id="1088" r:id="rId26"/>
    <p:sldId id="1090" r:id="rId27"/>
    <p:sldId id="1061" r:id="rId28"/>
    <p:sldId id="1092" r:id="rId29"/>
    <p:sldId id="1089" r:id="rId30"/>
    <p:sldId id="1093" r:id="rId31"/>
    <p:sldId id="1094" r:id="rId32"/>
    <p:sldId id="1125" r:id="rId33"/>
    <p:sldId id="1127" r:id="rId34"/>
    <p:sldId id="1129" r:id="rId35"/>
    <p:sldId id="1130" r:id="rId36"/>
    <p:sldId id="1131" r:id="rId37"/>
    <p:sldId id="1132" r:id="rId38"/>
    <p:sldId id="1133" r:id="rId39"/>
    <p:sldId id="1134" r:id="rId40"/>
    <p:sldId id="1096" r:id="rId41"/>
    <p:sldId id="1098" r:id="rId42"/>
    <p:sldId id="1099" r:id="rId43"/>
    <p:sldId id="1100" r:id="rId44"/>
    <p:sldId id="1101" r:id="rId45"/>
    <p:sldId id="1102" r:id="rId46"/>
    <p:sldId id="1103" r:id="rId47"/>
    <p:sldId id="1104" r:id="rId48"/>
    <p:sldId id="1106" r:id="rId49"/>
    <p:sldId id="1107" r:id="rId50"/>
    <p:sldId id="1108" r:id="rId51"/>
    <p:sldId id="1109" r:id="rId52"/>
    <p:sldId id="1115" r:id="rId53"/>
    <p:sldId id="1110" r:id="rId54"/>
    <p:sldId id="1111" r:id="rId55"/>
    <p:sldId id="1112" r:id="rId56"/>
    <p:sldId id="1114" r:id="rId57"/>
    <p:sldId id="1091" r:id="rId58"/>
    <p:sldId id="1116" r:id="rId59"/>
    <p:sldId id="1117" r:id="rId60"/>
    <p:sldId id="1118" r:id="rId61"/>
    <p:sldId id="1119" r:id="rId62"/>
    <p:sldId id="1120" r:id="rId63"/>
    <p:sldId id="1121" r:id="rId64"/>
    <p:sldId id="1123" r:id="rId65"/>
    <p:sldId id="1122" r:id="rId66"/>
    <p:sldId id="1124" r:id="rId6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005C5F"/>
    <a:srgbClr val="00FA3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09" autoAdjust="0"/>
    <p:restoredTop sz="81019" autoAdjust="0"/>
  </p:normalViewPr>
  <p:slideViewPr>
    <p:cSldViewPr snapToGrid="0">
      <p:cViewPr varScale="1">
        <p:scale>
          <a:sx n="81" d="100"/>
          <a:sy n="81" d="100"/>
        </p:scale>
        <p:origin x="4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3:55:24.5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24575,'2'46'0,"13"71"0,-8-72 0,2 78 0,-9 136 0,0-244 0,2 0 0,0-1 0,1 0 0,6 19 0,-4-16 0,0 0 0,2 25 0,-6 41-1365,-1-67-5461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3:55:32.73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52 24575,'0'-2'0,"0"0"0,-1 0 0,2 0 0,-1 1 0,0-2 0,0 2 0,1-1 0,-1 0 0,0 0 0,1 1 0,0-2 0,0 2 0,0-1 0,-1 1 0,1-1 0,0 0 0,1 1 0,-2-1 0,2 1 0,-1 0 0,0-1 0,1 1 0,-1 0 0,3-1 0,1-1 0,0 2 0,0-1 0,-1 1 0,1 0 0,1 0 0,-1 1 0,0-1 0,6 1 0,214 2 0,-216-1 0,-1 1 0,0-1 0,1 2 0,-1-1 0,1 1 0,-1 0 0,-1 1 0,1 0 0,0 0 0,-1 1 0,0 0 0,-1 0 0,1 0 0,0 2 0,-1-2 0,0 1 0,-1 1 0,1 0 0,-2 0 0,1 0 0,-1 0 0,0 1 0,0 0 0,-1 0 0,0 0 0,0 0 0,-1 1 0,1-1 0,-2 0 0,0 1 0,0-1 0,0 1 0,-1 0 0,-1-1 0,1 1 0,-2-1 0,-1 10 0,1-11 0,0-2 0,-1 1 0,0 0 0,0 0 0,0-1 0,0 1 0,-1-2 0,0 2 0,0-1 0,-1 0 0,1-2 0,-1 2 0,0-1 0,0 0 0,0-1 0,-1 1 0,1 0 0,-1-2 0,0 1 0,0-1 0,0 0 0,0 0 0,-13 2 0,-9 0 0,-2 0 0,0-2 0,-57-4 0,40 2 0,37 0 0,0 0 0,0 0 0,-1-1 0,-19-3 0,30 4 0,-1 0 0,-1 0 0,1 0 0,1 0 0,-1-1 0,0 1 0,-1 0 0,2-1 0,-1 1 0,0-1 0,0 1 0,0 0 0,1-1 0,-1 1 0,0-1 0,0 0 0,0 0 0,1 1 0,0-1 0,-1 0 0,0 0 0,0 0 0,1 1 0,0-1 0,0 0 0,-1 0 0,1 0 0,-1 1 0,1-1 0,0-1 0,-1 2 0,1-1 0,0 0 0,0 0 0,0 0 0,0 0 0,0 0 0,0 0 0,0 0 0,1 0 0,-1 0 0,0 0 0,1 0 0,-1 1 0,0-1 0,1-1 0,-1 1 0,0 1 0,1-1 0,0 0 0,-1 0 0,1 0 0,3-3 0,-1 1 0,1-1 0,-1 0 0,1 1 0,0 0 0,0 0 0,0 0 0,0 0 0,1 1 0,-1 0 0,0 0 0,1 0 0,0 1 0,0-1 0,-1 1 0,1 0 0,9-1 0,12 0 0,-1 1 0,34 3 0,-19 0 0,28 2 0,-1 3 0,1 3 0,-2 2 0,0 4 0,80 29 0,-124-35-1365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3:55:57.3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0 24575,'0'6'0,"0"5"0,0 5 0,0 4 0,0 4 0,-3 3 0,0 4 0,-3-2 0,-2-3 0,3 1 0,0-2 0,0-2 0,0 0 0,-2 0 0,0-1 0,1-6-8191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3:55:58.2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 24575,'13'0'0,"-3"-1"0,0 1 0,0 0 0,0 0 0,0 2 0,0-1 0,0 1 0,0 0 0,-1 1 0,1 0 0,15 8 0,203 100 0,-211-101-1365,-3 1-5461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3:56:11.578"/>
    </inkml:context>
    <inkml:brush xml:id="br0">
      <inkml:brushProperty name="width" value="0.1" units="cm"/>
      <inkml:brushProperty name="height" value="0.1" units="cm"/>
      <inkml:brushProperty name="color" value="#996633"/>
    </inkml:brush>
  </inkml:definitions>
  <inkml:trace contextRef="#ctx0" brushRef="#br0">481 1 24575,'-1'5'0,"1"0"0,-1-1 0,-1 0 0,1 1 0,-1 0 0,0-1 0,0 1 0,0-2 0,-1 1 0,1 0 0,-1 0 0,0 0 0,0 0 0,-5 4 0,-8 7 0,-29 23 0,-11 1 0,-3-3 0,-97 45 0,60-33 0,80-34 0,15-14 0,1 1 0,0-1 0,0 0 0,0 0 0,0 0 0,0 1 0,0-1 0,0 0 0,0 1 0,0-1 0,0 1 0,0-1 0,0 0 0,0 1 0,0-1 0,1 0 0,-1 0 0,0 0 0,0 1 0,0-1 0,1 1 0,-1-1 0,0 0 0,0 1 0,0-1 0,0 0 0,0 0 0,0 1 0,1-1 0,-1 0 0,1 0 0,0 0 0,4 3 0,-1-1 0,1 0 0,1-1 0,-1 1 0,8 0 0,84 16 0,1-6 0,180 1 0,13-13-1365,-262 0-5461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3:56:13.048"/>
    </inkml:context>
    <inkml:brush xml:id="br0">
      <inkml:brushProperty name="width" value="0.1" units="cm"/>
      <inkml:brushProperty name="height" value="0.1" units="cm"/>
      <inkml:brushProperty name="color" value="#996633"/>
    </inkml:brush>
  </inkml:definitions>
  <inkml:trace contextRef="#ctx0" brushRef="#br0">18 1 24575,'-1'29'0,"-6"35"0,-2 21 0,8 317 84,3-192-1533,-2-195-5377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4D7BB-9D09-4DB4-979A-1857C46342D6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99D024-DE68-44ED-822F-D827F84FBD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159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lagrange0115/222345576071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log.naver.com/mathesis_time" TargetMode="External"/><Relationship Id="rId5" Type="http://schemas.openxmlformats.org/officeDocument/2006/relationships/hyperlink" Target="https://blog.naver.com/mathesis_time/221136759652" TargetMode="External"/><Relationship Id="rId4" Type="http://schemas.openxmlformats.org/officeDocument/2006/relationships/hyperlink" Target="https://blog.naver.com/lagrange0115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lagrange0115/222345576071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log.naver.com/mathesis_time" TargetMode="External"/><Relationship Id="rId5" Type="http://schemas.openxmlformats.org/officeDocument/2006/relationships/hyperlink" Target="https://blog.naver.com/mathesis_time/221136759652" TargetMode="External"/><Relationship Id="rId4" Type="http://schemas.openxmlformats.org/officeDocument/2006/relationships/hyperlink" Target="https://blog.naver.com/lagrange0115" TargetMode="Externa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eduino/223271516471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eduino/223271516471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eduino/223271516471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361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95AFA-CB26-F568-9BCF-05582D234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24C2656-B9B0-25BA-BBE4-2B169E7C19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DF611F5-2ECA-F008-C472-EC0EBFE9EC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en-US" altLang="ko-KR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A524AB-6ECB-779E-B2CD-E2F2854CBF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206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2F138-C41E-CB22-7D28-244DF1005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F8B102F-D10F-5ED9-9A24-DB4BED31D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FCF83E3-E141-B986-E597-61162C3898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en-US" altLang="ko-KR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6DEF34-6FFC-66DE-C6D4-DC53F17320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013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13564-D5DA-0D24-E741-68E887C9F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E50C5E7-3568-680F-58A4-CAC0BA9CE9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D207235-0265-2B88-7F86-B7205946BD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en-US" altLang="ko-KR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C43B56-8735-A76D-B116-B1600BEC5A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814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A9ADF-FF6F-4877-826A-7FE11E9F9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B8A05FE-4936-36D7-FEC5-5B7BFCC0A5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7CC1D99-88BD-0815-01BF-157C9A8A7C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en-US" altLang="ko-KR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C087A0-1B97-5D5F-8659-8FD050236F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818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F2045-98FB-3DB1-A956-75EF182E2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6032159-E09D-71A6-184F-1F899CFA25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D773F2-1AB8-7F32-FFAE-A7CF4FB49F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en-US" altLang="ko-KR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F4A950-7308-C1C3-D19B-BA59ABEE51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5420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FA75D-2E90-2945-F357-6070F174C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2658B33-C885-4BC2-2EAD-1B3E4E00E6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9F8394-2040-D1BF-C0DE-BE2CC725F3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807314-D5A4-22C7-53A0-71215CCF59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042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88AD8-EAFD-E6A8-447B-F1E5AC5CA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54EC82-AEEC-E6F8-6023-A790B02C8C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C24E29-E63D-BD2F-DE3F-42CBCDAA80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AE5766-5FDB-55A8-2C85-C2EB656B3A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9336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85DCB-0430-6FF3-D596-0AA19B2B8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5CFC049-52C2-97A0-36C7-89059E1B1B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D5D695D-3A8F-1344-B442-933810FBE2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B4D69C-C96F-F584-D9F8-83CB791472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0153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822E5-BF76-F180-41BD-87D593FC2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95C0043-E72C-5EB7-253D-D60587881D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DFD61EC-88E8-01E6-1F1C-5866B2C0E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09BF02-3B81-3A53-FBD4-D9A6585359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7642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9929E-CB76-F3B4-1D1D-1E20BDFD4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DC55C06-0EA9-CB83-729B-316D21FEA1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3B9D28-8BE1-1432-D9D9-665917FDA1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프로그래밍</a:t>
            </a:r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533374-8523-CEB9-C62C-EE2506B7DF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695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F8277-0718-E14B-8080-F17438423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F8175E1-F880-85B0-EE66-12E944A951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5823E11-8398-7F5F-57BF-040C26FC6F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en-US" altLang="ko-KR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Pulse : </a:t>
            </a:r>
            <a:r>
              <a:rPr lang="ko-KR" altLang="en-US" b="1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사각파</a:t>
            </a:r>
            <a:endParaRPr lang="ko-KR" altLang="en-US" b="0" i="0" dirty="0">
              <a:solidFill>
                <a:srgbClr val="666666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pPr algn="l" fontAlgn="base"/>
            <a:r>
              <a:rPr lang="en-US" altLang="ko-KR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Width : </a:t>
            </a:r>
            <a:r>
              <a:rPr lang="ko-KR" alt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폭</a:t>
            </a:r>
            <a:endParaRPr lang="ko-KR" altLang="en-US" b="0" i="0" dirty="0">
              <a:solidFill>
                <a:srgbClr val="666666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pPr algn="l" fontAlgn="base"/>
            <a:r>
              <a:rPr lang="en-US" altLang="ko-KR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Modulation : </a:t>
            </a:r>
            <a:r>
              <a:rPr lang="ko-KR" alt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변조</a:t>
            </a:r>
            <a:r>
              <a:rPr lang="en-US" altLang="ko-KR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Dotum" panose="020B0600000101010101" pitchFamily="50" charset="-127"/>
              </a:rPr>
              <a:t>[</a:t>
            </a:r>
            <a:r>
              <a:rPr lang="ko-KR" alt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Dotum" panose="020B0600000101010101" pitchFamily="50" charset="-127"/>
              </a:rPr>
              <a:t>출처</a:t>
            </a:r>
            <a:r>
              <a:rPr lang="en-US" altLang="ko-KR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Dotum" panose="020B0600000101010101" pitchFamily="50" charset="-127"/>
              </a:rPr>
              <a:t>]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Dotum" panose="020B0600000101010101" pitchFamily="50" charset="-127"/>
              </a:rPr>
              <a:t> 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Dotum" panose="020B0600000101010101" pitchFamily="50" charset="-127"/>
                <a:hlinkClick r:id="rId3"/>
              </a:rPr>
              <a:t>PWM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Dotum" panose="020B0600000101010101" pitchFamily="50" charset="-127"/>
                <a:hlinkClick r:id="rId3"/>
              </a:rPr>
              <a:t>제어란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Dotum" panose="020B0600000101010101" pitchFamily="50" charset="-127"/>
                <a:hlinkClick r:id="rId3"/>
              </a:rPr>
              <a:t>? (Pulse Width Modulation)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Dotum" panose="020B0600000101010101" pitchFamily="50" charset="-127"/>
              </a:rPr>
              <a:t>|</a:t>
            </a:r>
            <a:r>
              <a:rPr lang="ko-KR" alt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Dotum" panose="020B0600000101010101" pitchFamily="50" charset="-127"/>
              </a:rPr>
              <a:t>작성자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Dotum" panose="020B0600000101010101" pitchFamily="50" charset="-127"/>
              </a:rPr>
              <a:t>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Dotum" panose="020B0600000101010101" pitchFamily="50" charset="-127"/>
                <a:hlinkClick r:id="rId4"/>
              </a:rPr>
              <a:t>엠에스리</a:t>
            </a:r>
            <a:endParaRPr lang="ko-KR" alt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+mn-lt"/>
              <a:ea typeface="Dotum" panose="020B0600000101010101" pitchFamily="50" charset="-127"/>
            </a:endParaRPr>
          </a:p>
          <a:p>
            <a:pPr algn="l"/>
            <a:endParaRPr lang="en-US" altLang="ko-KR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+mn-lt"/>
              <a:ea typeface="나눔고딕" pitchFamily="2" charset="-127"/>
            </a:endParaRPr>
          </a:p>
          <a:p>
            <a:pPr algn="l"/>
            <a:r>
              <a:rPr lang="ko-KR" altLang="en-US" dirty="0"/>
              <a:t>디지털 신호 </a:t>
            </a:r>
            <a:r>
              <a:rPr lang="en-US" altLang="ko-KR" dirty="0"/>
              <a:t>0,1</a:t>
            </a:r>
            <a:r>
              <a:rPr lang="ko-KR" altLang="en-US" dirty="0"/>
              <a:t>을 빠르게 반복해서 평균값을 내는 것처럼 보이게 하는 것</a:t>
            </a:r>
            <a:endParaRPr lang="en-US" altLang="ko-KR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+mn-lt"/>
              <a:ea typeface="나눔고딕" pitchFamily="2" charset="-127"/>
            </a:endParaRP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</a:rPr>
              <a:t>아래 그림과 같이 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</a:rPr>
              <a:t>5v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</a:rPr>
              <a:t>의 폭을 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</a:rPr>
              <a:t>25%, 50%, 75% 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</a:rPr>
              <a:t>등으로 다양하게 바꾸어 아날로그 신호를 나타냅니다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</a:rPr>
              <a:t>. 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</a:rPr>
              <a:t>즉 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</a:rPr>
              <a:t>0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</a:rPr>
              <a:t>부터 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</a:rPr>
              <a:t>255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</a:rPr>
              <a:t>까지의 숫자를 표현할 수 있게 되는 것입니다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</a:rPr>
              <a:t>.</a:t>
            </a:r>
            <a:b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</a:rPr>
              <a:t>폭이 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</a:rPr>
              <a:t>25%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</a:rPr>
              <a:t>일 때는 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</a:rPr>
              <a:t>64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</a:rPr>
              <a:t>라는 값을 나타내고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</a:rPr>
              <a:t>폭이 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</a:rPr>
              <a:t>50%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</a:rPr>
              <a:t>일 때는 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</a:rPr>
              <a:t>127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</a:rPr>
              <a:t>이라는 값을 나타내는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</a:rPr>
              <a:t>.</a:t>
            </a:r>
            <a:r>
              <a:rPr lang="en-US" altLang="ko-KR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</a:rPr>
              <a:t>[</a:t>
            </a:r>
            <a:r>
              <a:rPr lang="ko-KR" alt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</a:rPr>
              <a:t>출처</a:t>
            </a:r>
            <a:r>
              <a:rPr lang="en-US" altLang="ko-KR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</a:rPr>
              <a:t>]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</a:rPr>
              <a:t> </a:t>
            </a:r>
            <a:r>
              <a:rPr lang="en-US" altLang="ko-KR" b="0" i="0" u="sng" dirty="0">
                <a:solidFill>
                  <a:srgbClr val="608CBA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  <a:hlinkClick r:id="rId5"/>
              </a:rPr>
              <a:t>[</a:t>
            </a:r>
            <a:r>
              <a:rPr lang="ko-KR" altLang="en-US" b="0" i="0" u="sng" dirty="0">
                <a:solidFill>
                  <a:srgbClr val="608CBA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  <a:hlinkClick r:id="rId5"/>
              </a:rPr>
              <a:t>가장 쉬운 </a:t>
            </a:r>
            <a:r>
              <a:rPr lang="ko-KR" altLang="en-US" b="0" i="0" u="sng" dirty="0" err="1">
                <a:solidFill>
                  <a:srgbClr val="608CBA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  <a:hlinkClick r:id="rId5"/>
              </a:rPr>
              <a:t>아두이노</a:t>
            </a:r>
            <a:r>
              <a:rPr lang="ko-KR" altLang="en-US" b="0" i="0" u="sng" dirty="0">
                <a:solidFill>
                  <a:srgbClr val="608CBA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  <a:hlinkClick r:id="rId5"/>
              </a:rPr>
              <a:t> 강의</a:t>
            </a:r>
            <a:r>
              <a:rPr lang="en-US" altLang="ko-KR" b="0" i="0" u="sng" dirty="0">
                <a:solidFill>
                  <a:srgbClr val="608CBA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  <a:hlinkClick r:id="rId5"/>
              </a:rPr>
              <a:t>] (33) PWM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</a:rPr>
              <a:t>|</a:t>
            </a:r>
            <a:r>
              <a:rPr lang="ko-KR" alt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</a:rPr>
              <a:t>작성자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</a:rPr>
              <a:t> </a:t>
            </a:r>
            <a:r>
              <a:rPr lang="ko-KR" altLang="en-US" b="0" i="0" u="sng" dirty="0">
                <a:solidFill>
                  <a:srgbClr val="608CBA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  <a:hlinkClick r:id="rId6"/>
              </a:rPr>
              <a:t>코딩타임</a:t>
            </a:r>
            <a:endParaRPr lang="ko-KR" alt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+mn-lt"/>
              <a:ea typeface="나눔고딕" pitchFamily="2" charset="-127"/>
            </a:endParaRPr>
          </a:p>
          <a:p>
            <a:br>
              <a:rPr lang="ko-KR" altLang="en-US" dirty="0">
                <a:latin typeface="+mn-lt"/>
              </a:rPr>
            </a:br>
            <a:endParaRPr lang="en-US" altLang="ko-KR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56015D-BD35-9A59-FC37-90C608D762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1988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8418E-449B-5619-913D-9AD5ABFEB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6116328-4F7C-A234-7E24-B2D0333A60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75F128-6CD2-4D0C-17B9-F6C74EC8F3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A1192E-B096-6542-BEAB-F913C8AC6B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8051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3FE1A-B652-42C3-13FA-70CBE90ED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BCDDD0-A29F-8C3E-145B-9F4CFA3319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4F55AC-C71F-B317-5EFD-E3E8AE1821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en-US" altLang="ko-KR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3A01C6-497B-67F6-1476-628008B438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7661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92017-792E-C7BF-616B-BDDF4F419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87B1C8-06AD-E32E-B52B-5EB547E9B0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47551DA-FD80-0FEA-FB6D-DCEB89A570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en-US" altLang="ko-KR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2ACB60-5A17-9BBE-0646-C1ED636A29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5670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7673E-74C7-AFDE-69D1-1F9A80E1C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3B32E6E-43F8-8BD2-C8C2-6B6F2FAE98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1C0786-4D55-0285-6958-E7763FEBEB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en-US" altLang="ko-KR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C69716-A6AE-AAB7-8211-8994FAAD62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6343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8BCB1-E1EB-465C-9EE7-F07BBDA37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B84C389-2569-B6A5-6037-421397C086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0C7E3A-2D3A-7164-3E91-FFC02E39D5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1ppm</a:t>
            </a:r>
            <a:r>
              <a:rPr lang="ko-KR" altLang="en-US" dirty="0"/>
              <a:t>이란</a:t>
            </a:r>
            <a:r>
              <a:rPr lang="en-US" altLang="ko-KR" dirty="0"/>
              <a:t>? </a:t>
            </a:r>
          </a:p>
          <a:p>
            <a:pPr lvl="1"/>
            <a:r>
              <a:rPr lang="ko-KR" altLang="en-US" dirty="0"/>
              <a:t>일산화탄소</a:t>
            </a:r>
            <a:r>
              <a:rPr lang="en-US" altLang="ko-KR" dirty="0"/>
              <a:t>, </a:t>
            </a:r>
            <a:r>
              <a:rPr lang="ko-KR" altLang="en-US" dirty="0"/>
              <a:t>메탄 등과 같은 가스를 측정할 때는 공기 중의 부피당 가스의 양을 </a:t>
            </a:r>
            <a:r>
              <a:rPr lang="ko-KR" altLang="en-US" dirty="0" err="1"/>
              <a:t>일컷기</a:t>
            </a:r>
            <a:r>
              <a:rPr lang="ko-KR" altLang="en-US" dirty="0"/>
              <a:t> 위해 농도라는 용어를 사용한다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 농도를 측정하기 위해 가장 많이 표현하는 방법이 </a:t>
            </a:r>
            <a:r>
              <a:rPr lang="en-US" altLang="ko-KR" dirty="0"/>
              <a:t>ppm</a:t>
            </a:r>
            <a:r>
              <a:rPr lang="ko-KR" altLang="en-US" dirty="0"/>
              <a:t>과 </a:t>
            </a:r>
            <a:r>
              <a:rPr lang="en-US" altLang="ko-KR" dirty="0"/>
              <a:t>% 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ppm</a:t>
            </a:r>
            <a:r>
              <a:rPr lang="ko-KR" altLang="en-US" dirty="0"/>
              <a:t>은 ‘어떤 한 가스와 다른 가스와의 </a:t>
            </a:r>
            <a:r>
              <a:rPr lang="ko-KR" altLang="en-US" dirty="0" err="1"/>
              <a:t>비’를</a:t>
            </a:r>
            <a:r>
              <a:rPr lang="ko-KR" altLang="en-US" dirty="0"/>
              <a:t> 의미하는 것으로 </a:t>
            </a:r>
            <a:r>
              <a:rPr lang="en-US" altLang="ko-KR" dirty="0"/>
              <a:t>1,000ppm</a:t>
            </a:r>
            <a:r>
              <a:rPr lang="ko-KR" altLang="en-US" dirty="0"/>
              <a:t>의 </a:t>
            </a:r>
            <a:r>
              <a:rPr lang="en-US" altLang="ko-KR" dirty="0"/>
              <a:t>CO</a:t>
            </a:r>
            <a:r>
              <a:rPr lang="ko-KR" altLang="en-US" dirty="0"/>
              <a:t>는 </a:t>
            </a:r>
            <a:r>
              <a:rPr lang="en-US" altLang="ko-KR" dirty="0"/>
              <a:t>1000</a:t>
            </a:r>
            <a:r>
              <a:rPr lang="ko-KR" altLang="en-US" dirty="0"/>
              <a:t>개의 일산화탄소가 다른 가스 </a:t>
            </a:r>
            <a:r>
              <a:rPr lang="en-US" altLang="ko-KR" dirty="0"/>
              <a:t>999,000</a:t>
            </a:r>
            <a:r>
              <a:rPr lang="ko-KR" altLang="en-US" dirty="0"/>
              <a:t>개와 섞여 있는 농도를 의미한다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쉽게 비유하자면</a:t>
            </a:r>
            <a:r>
              <a:rPr lang="en-US" altLang="ko-KR" dirty="0"/>
              <a:t>, 11.5</a:t>
            </a:r>
            <a:r>
              <a:rPr lang="ko-KR" altLang="en-US" dirty="0"/>
              <a:t>일 중 </a:t>
            </a:r>
            <a:r>
              <a:rPr lang="en-US" altLang="ko-KR" dirty="0"/>
              <a:t>1</a:t>
            </a:r>
            <a:r>
              <a:rPr lang="ko-KR" altLang="en-US" dirty="0"/>
              <a:t>초</a:t>
            </a:r>
            <a:r>
              <a:rPr lang="en-US" altLang="ko-KR" dirty="0"/>
              <a:t>, 2</a:t>
            </a:r>
            <a:r>
              <a:rPr lang="ko-KR" altLang="en-US" dirty="0"/>
              <a:t>년 중 </a:t>
            </a:r>
            <a:r>
              <a:rPr lang="en-US" altLang="ko-KR" dirty="0"/>
              <a:t>1</a:t>
            </a:r>
            <a:r>
              <a:rPr lang="ko-KR" altLang="en-US" dirty="0"/>
              <a:t>분과 같은 양의 정도이다</a:t>
            </a:r>
            <a:r>
              <a:rPr lang="en-US" altLang="ko-KR" dirty="0"/>
              <a:t>.</a:t>
            </a:r>
          </a:p>
          <a:p>
            <a:pPr algn="l" fontAlgn="base"/>
            <a:endParaRPr lang="en-US" altLang="ko-KR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48A91F-A568-58F7-BC3E-A930EB7C3E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704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B8571-F9E9-4B66-6E52-CEDE0ADD1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1B968E5-EE57-CBE5-A7FA-33FC1D22AD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2747FA5-ABCD-CF0C-4D4B-1485822903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1ppm</a:t>
            </a:r>
            <a:r>
              <a:rPr lang="ko-KR" altLang="en-US" dirty="0"/>
              <a:t>이란</a:t>
            </a:r>
            <a:r>
              <a:rPr lang="en-US" altLang="ko-KR" dirty="0"/>
              <a:t>? </a:t>
            </a:r>
          </a:p>
          <a:p>
            <a:pPr lvl="1"/>
            <a:r>
              <a:rPr lang="ko-KR" altLang="en-US" dirty="0"/>
              <a:t>일산화탄소</a:t>
            </a:r>
            <a:r>
              <a:rPr lang="en-US" altLang="ko-KR" dirty="0"/>
              <a:t>, </a:t>
            </a:r>
            <a:r>
              <a:rPr lang="ko-KR" altLang="en-US" dirty="0"/>
              <a:t>메탄 등과 같은 가스를 측정할 때는 공기 중의 부피당 가스의 양을 </a:t>
            </a:r>
            <a:r>
              <a:rPr lang="ko-KR" altLang="en-US" dirty="0" err="1"/>
              <a:t>일컷기</a:t>
            </a:r>
            <a:r>
              <a:rPr lang="ko-KR" altLang="en-US" dirty="0"/>
              <a:t> 위해 농도라는 용어를 사용한다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 농도를 측정하기 위해 가장 많이 표현하는 방법이 </a:t>
            </a:r>
            <a:r>
              <a:rPr lang="en-US" altLang="ko-KR" dirty="0"/>
              <a:t>ppm</a:t>
            </a:r>
            <a:r>
              <a:rPr lang="ko-KR" altLang="en-US" dirty="0"/>
              <a:t>과 </a:t>
            </a:r>
            <a:r>
              <a:rPr lang="en-US" altLang="ko-KR" dirty="0"/>
              <a:t>% 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ppm</a:t>
            </a:r>
            <a:r>
              <a:rPr lang="ko-KR" altLang="en-US" dirty="0"/>
              <a:t>은 ‘어떤 한 가스와 다른 가스와의 </a:t>
            </a:r>
            <a:r>
              <a:rPr lang="ko-KR" altLang="en-US" dirty="0" err="1"/>
              <a:t>비’를</a:t>
            </a:r>
            <a:r>
              <a:rPr lang="ko-KR" altLang="en-US" dirty="0"/>
              <a:t> 의미하는 것으로 </a:t>
            </a:r>
            <a:r>
              <a:rPr lang="en-US" altLang="ko-KR" dirty="0"/>
              <a:t>1,000ppm</a:t>
            </a:r>
            <a:r>
              <a:rPr lang="ko-KR" altLang="en-US" dirty="0"/>
              <a:t>의 </a:t>
            </a:r>
            <a:r>
              <a:rPr lang="en-US" altLang="ko-KR" dirty="0"/>
              <a:t>CO</a:t>
            </a:r>
            <a:r>
              <a:rPr lang="ko-KR" altLang="en-US" dirty="0"/>
              <a:t>는 </a:t>
            </a:r>
            <a:r>
              <a:rPr lang="en-US" altLang="ko-KR" dirty="0"/>
              <a:t>1000</a:t>
            </a:r>
            <a:r>
              <a:rPr lang="ko-KR" altLang="en-US" dirty="0"/>
              <a:t>개의 일산화탄소가 다른 가스 </a:t>
            </a:r>
            <a:r>
              <a:rPr lang="en-US" altLang="ko-KR" dirty="0"/>
              <a:t>999,000</a:t>
            </a:r>
            <a:r>
              <a:rPr lang="ko-KR" altLang="en-US" dirty="0"/>
              <a:t>개와 섞여 있는 농도를 의미한다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쉽게 비유하자면</a:t>
            </a:r>
            <a:r>
              <a:rPr lang="en-US" altLang="ko-KR" dirty="0"/>
              <a:t>, 11.5</a:t>
            </a:r>
            <a:r>
              <a:rPr lang="ko-KR" altLang="en-US" dirty="0"/>
              <a:t>일 중 </a:t>
            </a:r>
            <a:r>
              <a:rPr lang="en-US" altLang="ko-KR" dirty="0"/>
              <a:t>1</a:t>
            </a:r>
            <a:r>
              <a:rPr lang="ko-KR" altLang="en-US" dirty="0"/>
              <a:t>초</a:t>
            </a:r>
            <a:r>
              <a:rPr lang="en-US" altLang="ko-KR" dirty="0"/>
              <a:t>, 2</a:t>
            </a:r>
            <a:r>
              <a:rPr lang="ko-KR" altLang="en-US" dirty="0"/>
              <a:t>년 중 </a:t>
            </a:r>
            <a:r>
              <a:rPr lang="en-US" altLang="ko-KR" dirty="0"/>
              <a:t>1</a:t>
            </a:r>
            <a:r>
              <a:rPr lang="ko-KR" altLang="en-US" dirty="0"/>
              <a:t>분과 같은 양의 정도이다</a:t>
            </a:r>
            <a:r>
              <a:rPr lang="en-US" altLang="ko-KR" dirty="0"/>
              <a:t>.</a:t>
            </a:r>
          </a:p>
          <a:p>
            <a:pPr algn="l" fontAlgn="base"/>
            <a:endParaRPr lang="en-US" altLang="ko-KR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AEE625-1480-F641-4EFE-7BE264A53B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5990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5823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44046-7307-8ECF-3575-F1D1B54EC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793884-E900-E411-74BB-FFD311D246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7CA177A-1BAD-C38F-AF0C-458ED2A780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539E5F-7E57-0EBF-31F9-AF33A749C0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4728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5089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98657-E859-4B33-2499-B5A9DEEC7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049E690-8D75-B1EF-7C80-772655F413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8A5869D-0362-8073-2A38-5EEE59E1E4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en-US" altLang="ko-KR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959FC9-ABCD-6291-C893-6DE7A527DB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245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C1283-CA1A-D774-6EF1-E2C91E85F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DC4948-9AC0-65B1-6B9E-E491C671CE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6BACAD7-1CAF-AA54-4F5E-7F6FCC0396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en-US" altLang="ko-KR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Pulse : </a:t>
            </a:r>
            <a:r>
              <a:rPr lang="ko-KR" altLang="en-US" b="1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사각파</a:t>
            </a:r>
            <a:endParaRPr lang="ko-KR" altLang="en-US" b="0" i="0" dirty="0">
              <a:solidFill>
                <a:srgbClr val="666666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pPr algn="l" fontAlgn="base"/>
            <a:r>
              <a:rPr lang="en-US" altLang="ko-KR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Width : </a:t>
            </a:r>
            <a:r>
              <a:rPr lang="ko-KR" alt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폭</a:t>
            </a:r>
            <a:endParaRPr lang="ko-KR" altLang="en-US" b="0" i="0" dirty="0">
              <a:solidFill>
                <a:srgbClr val="666666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pPr algn="l" fontAlgn="base"/>
            <a:r>
              <a:rPr lang="en-US" altLang="ko-KR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Modulation : </a:t>
            </a:r>
            <a:r>
              <a:rPr lang="ko-KR" alt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변조</a:t>
            </a:r>
            <a:r>
              <a:rPr lang="en-US" altLang="ko-KR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Dotum" panose="020B0600000101010101" pitchFamily="50" charset="-127"/>
              </a:rPr>
              <a:t>[</a:t>
            </a:r>
            <a:r>
              <a:rPr lang="ko-KR" alt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Dotum" panose="020B0600000101010101" pitchFamily="50" charset="-127"/>
              </a:rPr>
              <a:t>출처</a:t>
            </a:r>
            <a:r>
              <a:rPr lang="en-US" altLang="ko-KR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Dotum" panose="020B0600000101010101" pitchFamily="50" charset="-127"/>
              </a:rPr>
              <a:t>]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Dotum" panose="020B0600000101010101" pitchFamily="50" charset="-127"/>
              </a:rPr>
              <a:t> 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Dotum" panose="020B0600000101010101" pitchFamily="50" charset="-127"/>
                <a:hlinkClick r:id="rId3"/>
              </a:rPr>
              <a:t>PWM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Dotum" panose="020B0600000101010101" pitchFamily="50" charset="-127"/>
                <a:hlinkClick r:id="rId3"/>
              </a:rPr>
              <a:t>제어란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Dotum" panose="020B0600000101010101" pitchFamily="50" charset="-127"/>
                <a:hlinkClick r:id="rId3"/>
              </a:rPr>
              <a:t>? (Pulse Width Modulation)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Dotum" panose="020B0600000101010101" pitchFamily="50" charset="-127"/>
              </a:rPr>
              <a:t>|</a:t>
            </a:r>
            <a:r>
              <a:rPr lang="ko-KR" alt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Dotum" panose="020B0600000101010101" pitchFamily="50" charset="-127"/>
              </a:rPr>
              <a:t>작성자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Dotum" panose="020B0600000101010101" pitchFamily="50" charset="-127"/>
              </a:rPr>
              <a:t>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Dotum" panose="020B0600000101010101" pitchFamily="50" charset="-127"/>
                <a:hlinkClick r:id="rId4"/>
              </a:rPr>
              <a:t>엠에스리</a:t>
            </a:r>
            <a:endParaRPr lang="ko-KR" alt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+mn-lt"/>
              <a:ea typeface="Dotum" panose="020B0600000101010101" pitchFamily="50" charset="-127"/>
            </a:endParaRPr>
          </a:p>
          <a:p>
            <a:pPr algn="l"/>
            <a:endParaRPr lang="en-US" altLang="ko-KR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+mn-lt"/>
              <a:ea typeface="나눔고딕" pitchFamily="2" charset="-127"/>
            </a:endParaRPr>
          </a:p>
          <a:p>
            <a:pPr algn="l"/>
            <a:r>
              <a:rPr lang="ko-KR" altLang="en-US" dirty="0"/>
              <a:t>디지털 신호 </a:t>
            </a:r>
            <a:r>
              <a:rPr lang="en-US" altLang="ko-KR" dirty="0"/>
              <a:t>0,1</a:t>
            </a:r>
            <a:r>
              <a:rPr lang="ko-KR" altLang="en-US" dirty="0"/>
              <a:t>을 빠르게 반복해서 평균값을 내는 것처럼 보이게 하는 것</a:t>
            </a:r>
            <a:endParaRPr lang="en-US" altLang="ko-KR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+mn-lt"/>
              <a:ea typeface="나눔고딕" pitchFamily="2" charset="-127"/>
            </a:endParaRP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</a:rPr>
              <a:t>아래 그림과 같이 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</a:rPr>
              <a:t>5v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</a:rPr>
              <a:t>의 폭을 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</a:rPr>
              <a:t>25%, 50%, 75% 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</a:rPr>
              <a:t>등으로 다양하게 바꾸어 아날로그 신호를 나타냅니다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</a:rPr>
              <a:t>. 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</a:rPr>
              <a:t>즉 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</a:rPr>
              <a:t>0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</a:rPr>
              <a:t>부터 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</a:rPr>
              <a:t>255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</a:rPr>
              <a:t>까지의 숫자를 표현할 수 있게 되는 것입니다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</a:rPr>
              <a:t>.</a:t>
            </a:r>
            <a:b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</a:rPr>
              <a:t>폭이 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</a:rPr>
              <a:t>25%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</a:rPr>
              <a:t>일 때는 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</a:rPr>
              <a:t>64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</a:rPr>
              <a:t>라는 값을 나타내고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</a:rPr>
              <a:t>폭이 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</a:rPr>
              <a:t>50%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</a:rPr>
              <a:t>일 때는 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</a:rPr>
              <a:t>127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</a:rPr>
              <a:t>이라는 값을 나타내는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</a:rPr>
              <a:t>.</a:t>
            </a:r>
            <a:r>
              <a:rPr lang="en-US" altLang="ko-KR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</a:rPr>
              <a:t>[</a:t>
            </a:r>
            <a:r>
              <a:rPr lang="ko-KR" alt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</a:rPr>
              <a:t>출처</a:t>
            </a:r>
            <a:r>
              <a:rPr lang="en-US" altLang="ko-KR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</a:rPr>
              <a:t>]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</a:rPr>
              <a:t> </a:t>
            </a:r>
            <a:r>
              <a:rPr lang="en-US" altLang="ko-KR" b="0" i="0" u="sng" dirty="0">
                <a:solidFill>
                  <a:srgbClr val="608CBA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  <a:hlinkClick r:id="rId5"/>
              </a:rPr>
              <a:t>[</a:t>
            </a:r>
            <a:r>
              <a:rPr lang="ko-KR" altLang="en-US" b="0" i="0" u="sng" dirty="0">
                <a:solidFill>
                  <a:srgbClr val="608CBA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  <a:hlinkClick r:id="rId5"/>
              </a:rPr>
              <a:t>가장 쉬운 </a:t>
            </a:r>
            <a:r>
              <a:rPr lang="ko-KR" altLang="en-US" b="0" i="0" u="sng" dirty="0" err="1">
                <a:solidFill>
                  <a:srgbClr val="608CBA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  <a:hlinkClick r:id="rId5"/>
              </a:rPr>
              <a:t>아두이노</a:t>
            </a:r>
            <a:r>
              <a:rPr lang="ko-KR" altLang="en-US" b="0" i="0" u="sng" dirty="0">
                <a:solidFill>
                  <a:srgbClr val="608CBA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  <a:hlinkClick r:id="rId5"/>
              </a:rPr>
              <a:t> 강의</a:t>
            </a:r>
            <a:r>
              <a:rPr lang="en-US" altLang="ko-KR" b="0" i="0" u="sng" dirty="0">
                <a:solidFill>
                  <a:srgbClr val="608CBA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  <a:hlinkClick r:id="rId5"/>
              </a:rPr>
              <a:t>] (33) PWM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</a:rPr>
              <a:t>|</a:t>
            </a:r>
            <a:r>
              <a:rPr lang="ko-KR" alt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</a:rPr>
              <a:t>작성자</a:t>
            </a:r>
            <a:r>
              <a:rPr lang="ko-KR" alt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</a:rPr>
              <a:t> </a:t>
            </a:r>
            <a:r>
              <a:rPr lang="ko-KR" altLang="en-US" b="0" i="0" u="sng" dirty="0">
                <a:solidFill>
                  <a:srgbClr val="608CBA"/>
                </a:solidFill>
                <a:effectLst/>
                <a:highlight>
                  <a:srgbClr val="FFFFFF"/>
                </a:highlight>
                <a:latin typeface="+mn-lt"/>
                <a:ea typeface="나눔고딕" pitchFamily="2" charset="-127"/>
                <a:hlinkClick r:id="rId6"/>
              </a:rPr>
              <a:t>코딩타임</a:t>
            </a:r>
            <a:endParaRPr lang="ko-KR" alt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+mn-lt"/>
              <a:ea typeface="나눔고딕" pitchFamily="2" charset="-127"/>
            </a:endParaRPr>
          </a:p>
          <a:p>
            <a:br>
              <a:rPr lang="ko-KR" altLang="en-US" dirty="0">
                <a:latin typeface="+mn-lt"/>
              </a:rPr>
            </a:br>
            <a:endParaRPr lang="en-US" altLang="ko-KR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F9557D-9440-3402-AA5C-98221DC37F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8605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987F7-F122-4767-B2D9-E05156E6B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9AEB3A2-9063-B8F3-E568-B9BDF25ED1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41BB625-B0E3-D753-4580-4402ECC97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en-US" altLang="ko-KR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A66E0E-A9D7-04D1-618E-8E5E6812B0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2284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B5E5B-FB6F-C82F-C5F5-225936991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B5C1186-8443-FF28-1119-D0B7BF4F16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D87EC6D-D8E0-1C4F-D9CE-1AB599C929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en-US" altLang="ko-KR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4AD8E7-57F0-B74F-B83C-5BB28AE7C2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7468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B384E-7D59-CF08-EED9-2CB17CD88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5D0D58D-F47D-D762-F0B0-AF2299BA06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44A475-D036-E413-61DB-832A581C0E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212B0B-01AE-E80E-211B-1EF404C740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5166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76DF1-EECE-D676-8594-6CF54537C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1482024-3775-D772-F7AA-83E4E4B35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1BE8E1-5FB8-1703-6C8D-AFC0D11EB3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D34956-BBAC-1517-9A07-F40FAE8E8B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7222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105CA-0628-A108-2619-9677F4D6D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8DE30A0-98CA-A6E0-0904-0EA217E079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50443E-E541-4090-409B-791E2D4421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832576-676A-7DF5-C523-A42529F11E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0469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572F2-0268-72CA-669D-0100DC832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3E23F4-9FAD-89F1-108C-293D4ECBD2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840B4CB-C194-5CAA-8167-AEECE23F2F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39F461-9A09-306E-F966-CDEE2731FA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74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06BD2-DFA4-9286-BF91-D5137BE04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2DA2DD9-F646-324A-E0A3-BF96E56182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C73330-B406-E5ED-D52C-0C20240F4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098533-97D4-F7DB-9390-69D1B31E04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8670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11AA6-4949-9747-31C0-B05DA7A93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694E755-C34F-49DD-B32D-E7CA50D328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B307D2F-B1AC-C454-9947-2FB1F0753F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FCA080-7161-1D46-E07A-C7F9B8699B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6355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C5226-AB38-6953-F763-622EE1026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F1FA6A-B787-93B3-FFC1-0BF6246E6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DB5353F-DB76-309D-B036-8D53D1F66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94FBE2-855C-246D-6944-658A71CABC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0518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44F2C-58F2-EF2A-99DC-CAD1C0F58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5996F9C-3483-AFE6-4FAA-3B32CA06A5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D57BD22-473C-FD9E-A096-252888803D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en-US" altLang="ko-KR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15FB38-FFE0-C0BE-8D91-9135C74C59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320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D0C9F-B57E-F326-B2AE-882FDF1C2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7F57E59-85FE-7EBD-6F93-D896D3869D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F465EC-2FD9-8B96-BC64-F438E54C1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en-US" altLang="ko-KR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45DB41-9F87-5563-368C-4E38C58588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6661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306DD-E132-EE00-43C7-2B7DC4506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411222-EC68-F210-A1F6-83C26748DB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588B719-6D11-18FE-0326-3CA11532C0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7D154B-5915-BCF4-6DE6-FCDBE1B3EC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857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467FA-8CB4-4475-B2B5-24DC3ED8B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01B6998-D912-8C42-0799-AD808AB6F6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5801959-5475-85B0-1A15-6EA606E8AB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5FA8BC-D212-CFCC-2682-9357A61633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542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1FF3E-9F90-2147-B543-81C22B411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EEFA10D-E582-3FAC-FCB8-00EA1C7715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0A1A11-DAD2-8EC4-BCAA-00E8C94F6B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en-US" altLang="ko-KR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FC5777-0496-EDFC-8B3A-D177418B63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1992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5F50A-47EC-D589-2C0F-BBED56284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F1374C-FB94-51A8-47BA-15418AD7B8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1AAB358-4486-D0D2-1363-794A407F4B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en-US" altLang="ko-KR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CA441B-8868-8B8C-ACA6-C5B3ADAB3E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5271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57E93-0AD6-790E-C816-B5CC343C0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589198-B26D-FF52-7767-945D1CC0A1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79DB9B-53FB-4B91-FFDA-F6A4E2E518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en-US" altLang="ko-KR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F5C856-C8ED-035F-1359-FEF9CE52FC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8760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E2C6D-A51C-B2FD-40CD-43A59B69E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A704BF1-8E9B-CD5A-B6C3-1332795B5D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7A45CF5-D057-93CA-12B2-B97AECA21D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AB742C-B6CE-5C92-FAB1-3A1AFF25FE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0866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9E0AE-88FD-E5F9-183C-4AEE9DAB2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B8E31C-48BF-DE49-EB56-A319259136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CD5C7D-0193-E84F-3AFD-8C78E50241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90B514-2763-DB31-7418-8F94402E6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2835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A2F51-082C-7C37-681B-B56BFD532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8368602-3026-F45D-A4A3-5708BF49C5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710BE52-C3AC-F959-1800-76C1202F60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en-US" altLang="ko-KR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6C9D3F-A9AB-4295-3B7F-F6E863499B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8541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E4DD5-E7EA-B04A-CC49-DC9E6C567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662D73-8372-EBE2-77E0-E4AF89EDA8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EF4068B-41C2-373C-8868-F8CBECA0AD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en-US" altLang="ko-KR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8D4ED2-1F89-4AB5-129A-7D490F6985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4614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19CBA-34D0-D810-A3F6-F0AFE612B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7E8CFCA-71B0-EEE0-A9F6-BF41D7337C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D8A569A-CDA7-E975-C98A-E6344E1E33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hlinkClick r:id="rId3"/>
              </a:rPr>
              <a:t>추가 게임</a:t>
            </a:r>
            <a:r>
              <a:rPr lang="en-US" altLang="ko-KR" sz="1200" dirty="0">
                <a:hlinkClick r:id="rId3"/>
              </a:rPr>
              <a:t>! </a:t>
            </a:r>
            <a:r>
              <a:rPr lang="ko-KR" altLang="en-US" sz="1200" dirty="0">
                <a:hlinkClick r:id="rId3"/>
              </a:rPr>
              <a:t>크롬 공룡 게임 </a:t>
            </a:r>
            <a:r>
              <a:rPr lang="en-US" altLang="ko-KR" sz="1200" dirty="0">
                <a:hlinkClick r:id="rId3"/>
              </a:rPr>
              <a:t>: https://blog.naver.com/eduino/223271516471</a:t>
            </a:r>
            <a:r>
              <a:rPr lang="en-US" altLang="ko-KR" sz="1200" dirty="0"/>
              <a:t> </a:t>
            </a:r>
            <a:endParaRPr lang="ko-KR" altLang="en-US" sz="1200" dirty="0"/>
          </a:p>
          <a:p>
            <a:pPr algn="l" fontAlgn="base"/>
            <a:endParaRPr lang="en-US" altLang="ko-KR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FF4F61-4295-13C0-57DA-C8B58392E6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07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D6C34-4311-AE11-1A58-86C2EBCA9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A460E3-4300-5E43-7E1F-B7FE8CA4CB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EFEDCD7-46CC-0A6F-41B4-893A5763E7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en-US" altLang="ko-KR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CD7121-A2D9-E4A5-05CB-3A0B1C5623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8853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33271-CB1A-DF38-B4CB-E64F13C32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464AECD-DDA6-0CA5-8912-08985AE830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40DABC8-0E83-A062-39D1-6863B2484D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en-US" altLang="ko-KR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4138C2-C883-235F-AB34-43F30C5B51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4357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B7AA9-BE0B-E63C-BA69-6F1CF9296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92DDE2B-0296-ABD0-3358-2A387668A7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BDFA4F-FAAC-85A0-59EF-D4CC65FEE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en-US" altLang="ko-KR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4B42BF-D131-2A94-DC23-EC35850F25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6593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8540D-7D2F-CF77-C6A2-E073CB165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4FC69D-BAEC-8694-92CB-3A4220DCC4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0B7D0D4-C888-2D3F-ACA8-35BB948FC8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en-US" altLang="ko-KR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3E0CEA-9C45-3BAF-C6EA-B9A16C107E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95596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8848A-E7FA-9474-A6A0-9E6F8490C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F6AE658-1D0B-1F3D-4AD9-F3E3C8AA1B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6C29C6-C092-B2D4-24CA-AD6371EE22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en-US" altLang="ko-KR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11E1A4-5E1E-645E-8510-0F412EFB59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1001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20F2D-1E05-34A6-B319-76154AFB2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D3D22E-D50E-F3DC-0171-7D0A725F1B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02C7F6C-8BE1-9D7E-3143-3DE71C5FA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D5E787-99FD-DE98-025B-1BB814481E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0069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5AAAD-2352-86F6-E12D-24D6FD49C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E6D63CE-5FDD-3745-3565-E0D76CB30F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061A1F4-949D-5FAD-27F0-EB83E927E4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en-US" altLang="ko-KR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012B2F-794B-B47D-0FC3-5938EEBDF2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77856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UUID</a:t>
            </a:r>
            <a:r>
              <a:rPr lang="ko-KR" altLang="en-US" dirty="0"/>
              <a:t> 값을 </a:t>
            </a:r>
            <a:r>
              <a:rPr lang="en-US" altLang="ko-KR" dirty="0"/>
              <a:t>DB</a:t>
            </a:r>
            <a:r>
              <a:rPr lang="ko-KR" altLang="en-US" dirty="0"/>
              <a:t>에 저장해놓고</a:t>
            </a:r>
            <a:r>
              <a:rPr lang="en-US" altLang="ko-KR" dirty="0"/>
              <a:t>, </a:t>
            </a:r>
            <a:r>
              <a:rPr lang="ko-KR" altLang="en-US" dirty="0"/>
              <a:t>저장되어 있는 카드</a:t>
            </a:r>
            <a:r>
              <a:rPr lang="en-US" altLang="ko-KR" dirty="0"/>
              <a:t>(RFID </a:t>
            </a:r>
            <a:r>
              <a:rPr lang="ko-KR" altLang="en-US" dirty="0"/>
              <a:t>태그</a:t>
            </a:r>
            <a:r>
              <a:rPr lang="en-US" altLang="ko-KR" dirty="0"/>
              <a:t>)</a:t>
            </a:r>
            <a:r>
              <a:rPr lang="ko-KR" altLang="en-US" dirty="0"/>
              <a:t>만 사용할 수 있도록 활용 가능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9831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BC2F6-E954-1CE3-D15C-BB5412843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B54CFFE-DAF4-BFCA-9EFF-DE626D87D3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BA3707-3BED-B488-E4D5-7A2B8C993D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01D075-31D6-CD87-D724-5B9AE4F7E6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73068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BE040-D73D-F9F5-9B83-7512EB39F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5949AEA-0176-57FF-5FA4-191B175073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702588-3399-894B-52E7-957EC23622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A5ED06-BF52-45D3-F032-51F2ED152A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18753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10AEE-29F9-D328-E105-049D28AAC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B74D9A3-4D7C-2651-B6D8-DBB39907CF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467B47-E6B1-6298-DF28-EE1BDB4E6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E0D4AE-3412-3FFA-9B2D-FB1BA6223B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867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411AD-6C54-2AD8-ABD2-5DDAED277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80CFA06-BCCD-B994-FF83-9A3B56D7A3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46714D3-A268-EC14-C136-A9326F00D0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en-US" altLang="ko-KR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89B0F9-03A0-14E8-65E6-E58D40B046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3177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A2AB3-F1E9-8AF6-3F77-E98DA678F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B99006-C62A-A899-8C3F-E8C4508C76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0C85E4-6C17-50DB-0C73-A4233A6AC1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UUID</a:t>
            </a:r>
            <a:r>
              <a:rPr lang="ko-KR" altLang="en-US" dirty="0"/>
              <a:t> 값을 </a:t>
            </a:r>
            <a:r>
              <a:rPr lang="en-US" altLang="ko-KR" dirty="0"/>
              <a:t>DB</a:t>
            </a:r>
            <a:r>
              <a:rPr lang="ko-KR" altLang="en-US" dirty="0"/>
              <a:t>에 저장해놓고</a:t>
            </a:r>
            <a:r>
              <a:rPr lang="en-US" altLang="ko-KR" dirty="0"/>
              <a:t>, </a:t>
            </a:r>
            <a:r>
              <a:rPr lang="ko-KR" altLang="en-US" dirty="0"/>
              <a:t>저장되어 있는 카드</a:t>
            </a:r>
            <a:r>
              <a:rPr lang="en-US" altLang="ko-KR" dirty="0"/>
              <a:t>(RFID </a:t>
            </a:r>
            <a:r>
              <a:rPr lang="ko-KR" altLang="en-US" dirty="0"/>
              <a:t>태그</a:t>
            </a:r>
            <a:r>
              <a:rPr lang="en-US" altLang="ko-KR" dirty="0"/>
              <a:t>)</a:t>
            </a:r>
            <a:r>
              <a:rPr lang="ko-KR" altLang="en-US" dirty="0"/>
              <a:t>만 사용할 수 있도록 활용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A0065C-04C6-2C09-EEB0-C094CD5CD2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4443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CD3E2-8701-EE4A-8D3F-ECB87F7A4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FE2E2C-7DCA-1DC1-CADC-E9B0689A51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8AF8888-F02A-A666-2CAE-13C103EBB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en-US" altLang="ko-KR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CF9AC-4443-A170-2A5A-12656AC972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4308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902F3-AFBA-5454-CB95-C4B7799BB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7DE8EAF-32A7-628F-A197-BE17CFA5A4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34764B0-2616-B0A9-07CE-D5958AD078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en-US" altLang="ko-KR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EAEDEC-C958-30A4-0A8F-E47340CFC1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5650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AF84B-038B-C706-4982-0D8A507A0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A1B233-1F24-977E-3E24-775EB2857A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9FBB647-B535-7D4F-B965-C468DA11C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en-US" altLang="ko-KR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EE4E54-07C4-8E52-060A-418253F98A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07506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27A0E-216E-2B59-AE84-A98A2568E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DCEF1BD-3606-AF76-831F-42DA0E3BE6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38BBD0-BEDB-7C2A-5E7A-25EA813D0A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hlinkClick r:id="rId3"/>
              </a:rPr>
              <a:t>추가 게임</a:t>
            </a:r>
            <a:r>
              <a:rPr lang="en-US" altLang="ko-KR" sz="1200" dirty="0">
                <a:hlinkClick r:id="rId3"/>
              </a:rPr>
              <a:t>! </a:t>
            </a:r>
            <a:r>
              <a:rPr lang="ko-KR" altLang="en-US" sz="1200" dirty="0">
                <a:hlinkClick r:id="rId3"/>
              </a:rPr>
              <a:t>크롬 공룡 게임 </a:t>
            </a:r>
            <a:r>
              <a:rPr lang="en-US" altLang="ko-KR" sz="1200" dirty="0">
                <a:hlinkClick r:id="rId3"/>
              </a:rPr>
              <a:t>: https://blog.naver.com/eduino/223271516471</a:t>
            </a:r>
            <a:r>
              <a:rPr lang="en-US" altLang="ko-KR" sz="1200" dirty="0"/>
              <a:t> </a:t>
            </a:r>
            <a:endParaRPr lang="ko-KR" altLang="en-US" sz="1200" dirty="0"/>
          </a:p>
          <a:p>
            <a:pPr algn="l" fontAlgn="base"/>
            <a:endParaRPr lang="en-US" altLang="ko-KR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A171A7-CE6A-745B-4E32-2BE46B3697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06677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D6934-DE91-97F1-B0BA-AD3E314E6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43F4CCB-52E7-6A3C-9B0F-46B5658205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07E40F-F55A-10E8-CD50-A9CAC894E1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hlinkClick r:id="rId3"/>
              </a:rPr>
              <a:t>추가 게임</a:t>
            </a:r>
            <a:r>
              <a:rPr lang="en-US" altLang="ko-KR" sz="1200" dirty="0">
                <a:hlinkClick r:id="rId3"/>
              </a:rPr>
              <a:t>! </a:t>
            </a:r>
            <a:r>
              <a:rPr lang="ko-KR" altLang="en-US" sz="1200" dirty="0">
                <a:hlinkClick r:id="rId3"/>
              </a:rPr>
              <a:t>크롬 공룡 게임 </a:t>
            </a:r>
            <a:r>
              <a:rPr lang="en-US" altLang="ko-KR" sz="1200" dirty="0">
                <a:hlinkClick r:id="rId3"/>
              </a:rPr>
              <a:t>: https://blog.naver.com/eduino/223271516471</a:t>
            </a:r>
            <a:r>
              <a:rPr lang="en-US" altLang="ko-KR" sz="1200" dirty="0"/>
              <a:t> </a:t>
            </a:r>
            <a:endParaRPr lang="ko-KR" altLang="en-US" sz="1200" dirty="0"/>
          </a:p>
          <a:p>
            <a:pPr algn="l" fontAlgn="base"/>
            <a:endParaRPr lang="en-US" altLang="ko-KR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5FE427-CF27-7B74-4DAB-B193B53338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394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E74B2-181C-4FED-22B3-7AE0A5572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93CB124-3D26-B301-A237-48ABF980BE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2CA3FAD-2007-854F-5081-36FBCDD3EC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en-US" altLang="ko-KR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0DBF46-E763-59C9-B462-F4DC16D8A7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625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F29CF-60C1-D2B4-106A-50A80EDF5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A6B038-4DEF-BD21-08A6-69A60FB00B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4867029-297C-491C-ABFA-8006F48298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en-US" altLang="ko-KR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F40315-8263-B17E-F967-0AC21F90F9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136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0F90D-C9A3-98D4-8CA9-06CEAA9C1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5641FAF-DFBD-4724-0C50-5BE94E190A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6BB97A4-B37C-9177-38F6-23275C8774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en-US" altLang="ko-KR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1AF669-D504-9C6B-2A73-51B40FE058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9D024-DE68-44ED-822F-D827F84FBD4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188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363AF495-5D7E-D543-8293-A330C0279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0A9264D-0D91-1C47-F467-5413B437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EBF2-68F7-4F19-A749-6831437CAE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32C6696-EE0A-BC2D-7063-70F289365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588913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60" y="224276"/>
            <a:ext cx="10515600" cy="1325563"/>
          </a:xfrm>
        </p:spPr>
        <p:txBody>
          <a:bodyPr>
            <a:normAutofit/>
          </a:bodyPr>
          <a:lstStyle>
            <a:lvl1pPr>
              <a:defRPr sz="4800"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/>
          <a:lstStyle>
            <a:lvl1pPr>
              <a:lnSpc>
                <a:spcPct val="120000"/>
              </a:lnSpc>
              <a:defRPr sz="2400"/>
            </a:lvl1pPr>
            <a:lvl2pPr>
              <a:lnSpc>
                <a:spcPct val="120000"/>
              </a:lnSpc>
              <a:defRPr sz="2000"/>
            </a:lvl2pPr>
            <a:lvl3pPr>
              <a:lnSpc>
                <a:spcPct val="120000"/>
              </a:lnSpc>
              <a:defRPr sz="1800"/>
            </a:lvl3pPr>
            <a:lvl4pPr>
              <a:lnSpc>
                <a:spcPct val="120000"/>
              </a:lnSpc>
              <a:defRPr sz="1600"/>
            </a:lvl4pPr>
            <a:lvl5pPr>
              <a:lnSpc>
                <a:spcPct val="120000"/>
              </a:lnSpc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897DBF-398C-9DB6-E916-35AB4FE2F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55B8D2-7CD5-9B15-8E13-87FF760EC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132" y="646168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083A2CE0-18CD-4102-B738-4ACFF9E68BA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2800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9203132" y="6460503"/>
            <a:ext cx="2743200" cy="365125"/>
          </a:xfrm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930400"/>
            <a:ext cx="10515600" cy="442595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652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F06F24-622A-4AA1-9EE9-61C4C87F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D00FB5B-CBB9-D05F-2D4C-35F2E2778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FD3D05-2043-7424-C7F9-3D759F9AA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5429-C731-4E12-954F-54C9E5190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361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A4579422-9426-9FEC-70F2-16B5A9ADE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E2B5B01-93B1-9ADC-F3DF-2B340E54E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132" y="64599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36EBF2-68F7-4F19-A749-6831437CAE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F3BE842-C521-0C8F-A4B5-11422EB6C247}"/>
              </a:ext>
            </a:extLst>
          </p:cNvPr>
          <p:cNvSpPr txBox="1">
            <a:spLocks/>
          </p:cNvSpPr>
          <p:nvPr userDrawn="1"/>
        </p:nvSpPr>
        <p:spPr>
          <a:xfrm>
            <a:off x="10555576" y="218354"/>
            <a:ext cx="293806" cy="32189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j-cs"/>
              </a:defRPr>
            </a:lvl1pPr>
          </a:lstStyle>
          <a:p>
            <a:r>
              <a:rPr lang="en-US" altLang="ko-KR" sz="2400" b="1" dirty="0">
                <a:latin typeface="메이플스토리" panose="020B0600000101010101" charset="-127"/>
                <a:ea typeface="메이플스토리" panose="020B0600000101010101" charset="-127"/>
              </a:rPr>
              <a:t>x</a:t>
            </a:r>
            <a:endParaRPr lang="ko-KR" altLang="en-US" sz="2400" b="1" dirty="0">
              <a:solidFill>
                <a:srgbClr val="0070C0"/>
              </a:solidFill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BDCCE0A-8512-9AD3-FCFE-854EDADA9794}"/>
              </a:ext>
            </a:extLst>
          </p:cNvPr>
          <p:cNvGrpSpPr/>
          <p:nvPr userDrawn="1"/>
        </p:nvGrpSpPr>
        <p:grpSpPr>
          <a:xfrm>
            <a:off x="9299385" y="287928"/>
            <a:ext cx="2646947" cy="325258"/>
            <a:chOff x="22849643" y="-4470425"/>
            <a:chExt cx="7688784" cy="94480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AB111EE-FD1E-BC5A-5D1E-AC40300BC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41510" y="-4460662"/>
              <a:ext cx="2996917" cy="935038"/>
            </a:xfrm>
            <a:prstGeom prst="rect">
              <a:avLst/>
            </a:prstGeom>
          </p:spPr>
        </p:pic>
        <p:pic>
          <p:nvPicPr>
            <p:cNvPr id="9" name="그림 8" descr="그래픽, 그래픽 디자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71F583FB-0B92-1510-CF5E-6C92F7905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49643" y="-4470425"/>
              <a:ext cx="3459479" cy="7449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5190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0" r:id="rId4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20.png"/><Relationship Id="rId12" Type="http://schemas.openxmlformats.org/officeDocument/2006/relationships/customXml" Target="../ink/ink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4.png"/><Relationship Id="rId5" Type="http://schemas.openxmlformats.org/officeDocument/2006/relationships/image" Target="../media/image110.png"/><Relationship Id="rId15" Type="http://schemas.openxmlformats.org/officeDocument/2006/relationships/image" Target="../media/image16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3.png"/><Relationship Id="rId14" Type="http://schemas.openxmlformats.org/officeDocument/2006/relationships/customXml" Target="../ink/ink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24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guelbalboa/rfid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afruit/DHT-sensor-library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7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afruit/Adafruit_Sensor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5F9E2036-8D3D-3C48-304C-6615D19E4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4049" y="3037564"/>
            <a:ext cx="10243899" cy="2028316"/>
          </a:xfrm>
        </p:spPr>
        <p:txBody>
          <a:bodyPr wrap="square">
            <a:noAutofit/>
          </a:bodyPr>
          <a:lstStyle/>
          <a:p>
            <a:r>
              <a:rPr lang="ko-KR" altLang="en-US" sz="4800" b="1" dirty="0">
                <a:solidFill>
                  <a:srgbClr val="2B2B2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Pretendard SemiBold" panose="02000703000000020004" pitchFamily="2" charset="-127"/>
              </a:rPr>
              <a:t>신재생에너지 </a:t>
            </a:r>
            <a:endParaRPr lang="en-US" altLang="ko-KR" sz="4800" b="1" dirty="0">
              <a:solidFill>
                <a:srgbClr val="2B2B2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4800" b="1" dirty="0">
                <a:solidFill>
                  <a:srgbClr val="2B2B2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Pretendard SemiBold" panose="02000703000000020004" pitchFamily="2" charset="-127"/>
              </a:rPr>
              <a:t>IoT </a:t>
            </a:r>
            <a:r>
              <a:rPr lang="ko-KR" altLang="en-US" sz="4800" b="1" dirty="0">
                <a:solidFill>
                  <a:srgbClr val="2B2B2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Pretendard SemiBold" panose="02000703000000020004" pitchFamily="2" charset="-127"/>
              </a:rPr>
              <a:t>개발자 입문 과정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AD1B1D-CD7D-EE4E-41B0-87A1CCAAD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324" y="1985210"/>
            <a:ext cx="4069351" cy="61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12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B766D-BA68-1723-4A9A-2A0C25E72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43897F-E1D4-BC7B-A245-FF9AFC595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DHT11 </a:t>
            </a:r>
            <a:r>
              <a:rPr lang="ko-KR" altLang="en-US" dirty="0"/>
              <a:t>실습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F80156-6CDF-480A-91FA-12E62E9A6952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내용 개체 틀 5">
            <a:extLst>
              <a:ext uri="{FF2B5EF4-FFF2-40B4-BE49-F238E27FC236}">
                <a16:creationId xmlns:a16="http://schemas.microsoft.com/office/drawing/2014/main" id="{E1954D18-34FD-9953-E2FB-BA7297F1F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839"/>
            <a:ext cx="10515600" cy="462712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회로 연결</a:t>
            </a:r>
            <a:endParaRPr lang="en-US" altLang="ko-KR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02E8F52-CB63-2565-56EA-7256AD979254}"/>
              </a:ext>
            </a:extLst>
          </p:cNvPr>
          <p:cNvGrpSpPr/>
          <p:nvPr/>
        </p:nvGrpSpPr>
        <p:grpSpPr>
          <a:xfrm>
            <a:off x="2909294" y="1639428"/>
            <a:ext cx="6830145" cy="4393072"/>
            <a:chOff x="1792557" y="1389952"/>
            <a:chExt cx="8606883" cy="5535850"/>
          </a:xfrm>
        </p:grpSpPr>
        <p:pic>
          <p:nvPicPr>
            <p:cNvPr id="34" name="그림 33" descr="전자제품, 전자 공학, 전기 배선, 회로 구성요소이(가) 표시된 사진&#10;&#10;자동 생성된 설명">
              <a:extLst>
                <a:ext uri="{FF2B5EF4-FFF2-40B4-BE49-F238E27FC236}">
                  <a16:creationId xmlns:a16="http://schemas.microsoft.com/office/drawing/2014/main" id="{9148FA37-C1C1-039F-197B-7ABE383C2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2557" y="1389952"/>
              <a:ext cx="8606883" cy="5535850"/>
            </a:xfrm>
            <a:prstGeom prst="rect">
              <a:avLst/>
            </a:prstGeom>
          </p:spPr>
        </p:pic>
        <p:sp>
          <p:nvSpPr>
            <p:cNvPr id="35" name="TextBox 5">
              <a:extLst>
                <a:ext uri="{FF2B5EF4-FFF2-40B4-BE49-F238E27FC236}">
                  <a16:creationId xmlns:a16="http://schemas.microsoft.com/office/drawing/2014/main" id="{B8C2CB88-EB73-0F56-CB6C-59037900CD8B}"/>
                </a:ext>
              </a:extLst>
            </p:cNvPr>
            <p:cNvSpPr txBox="1"/>
            <p:nvPr/>
          </p:nvSpPr>
          <p:spPr>
            <a:xfrm>
              <a:off x="6359914" y="4251676"/>
              <a:ext cx="3464312" cy="226823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*</a:t>
              </a:r>
              <a:r>
                <a:rPr lang="ko-KR" altLang="en-US" dirty="0">
                  <a:solidFill>
                    <a:schemeClr val="bg1"/>
                  </a:solidFill>
                </a:rPr>
                <a:t> 연결 하기</a:t>
              </a:r>
              <a:br>
                <a:rPr lang="en-US" altLang="ko-KR" dirty="0">
                  <a:solidFill>
                    <a:schemeClr val="bg1"/>
                  </a:solidFill>
                </a:rPr>
              </a:br>
              <a:r>
                <a:rPr lang="en-US" altLang="ko-KR" dirty="0">
                  <a:solidFill>
                    <a:schemeClr val="bg1"/>
                  </a:solidFill>
                </a:rPr>
                <a:t>(3</a:t>
              </a:r>
              <a:r>
                <a:rPr lang="ko-KR" altLang="en-US" dirty="0">
                  <a:solidFill>
                    <a:schemeClr val="bg1"/>
                  </a:solidFill>
                </a:rPr>
                <a:t>번에는 안 꽂음</a:t>
              </a:r>
              <a:r>
                <a:rPr lang="en-US" altLang="ko-KR" dirty="0">
                  <a:solidFill>
                    <a:schemeClr val="bg1"/>
                  </a:solidFill>
                </a:rPr>
                <a:t>!)</a:t>
              </a:r>
            </a:p>
            <a:p>
              <a:endParaRPr lang="en-US" altLang="ko-KR" dirty="0">
                <a:solidFill>
                  <a:schemeClr val="bg1"/>
                </a:solidFill>
              </a:endParaRPr>
            </a:p>
            <a:p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r>
                <a:rPr lang="ko-KR" altLang="en-US" dirty="0">
                  <a:solidFill>
                    <a:schemeClr val="bg1"/>
                  </a:solidFill>
                </a:rPr>
                <a:t>번 </a:t>
              </a:r>
              <a:r>
                <a:rPr lang="en-US" altLang="ko-KR" dirty="0">
                  <a:solidFill>
                    <a:schemeClr val="bg1"/>
                  </a:solidFill>
                </a:rPr>
                <a:t>- 5V – </a:t>
              </a:r>
              <a:r>
                <a:rPr lang="ko-KR" altLang="en-US" dirty="0" err="1">
                  <a:solidFill>
                    <a:schemeClr val="bg1"/>
                  </a:solidFill>
                </a:rPr>
                <a:t>빨간선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r>
                <a:rPr lang="en-US" altLang="ko-KR" dirty="0">
                  <a:solidFill>
                    <a:schemeClr val="bg1"/>
                  </a:solidFill>
                </a:rPr>
                <a:t>2</a:t>
              </a:r>
              <a:r>
                <a:rPr lang="ko-KR" altLang="en-US" dirty="0">
                  <a:solidFill>
                    <a:schemeClr val="bg1"/>
                  </a:solidFill>
                </a:rPr>
                <a:t>번 </a:t>
              </a:r>
              <a:r>
                <a:rPr lang="en-US" altLang="ko-KR" dirty="0">
                  <a:solidFill>
                    <a:schemeClr val="bg1"/>
                  </a:solidFill>
                </a:rPr>
                <a:t>- 2</a:t>
              </a:r>
              <a:r>
                <a:rPr lang="ko-KR" altLang="en-US" dirty="0">
                  <a:solidFill>
                    <a:schemeClr val="bg1"/>
                  </a:solidFill>
                </a:rPr>
                <a:t>번 핀 </a:t>
              </a:r>
              <a:r>
                <a:rPr lang="en-US" altLang="ko-KR" dirty="0">
                  <a:solidFill>
                    <a:schemeClr val="bg1"/>
                  </a:solidFill>
                </a:rPr>
                <a:t>– </a:t>
              </a:r>
              <a:r>
                <a:rPr lang="ko-KR" altLang="en-US" dirty="0" err="1">
                  <a:solidFill>
                    <a:schemeClr val="bg1"/>
                  </a:solidFill>
                </a:rPr>
                <a:t>주황선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r>
                <a:rPr lang="en-US" altLang="ko-KR" dirty="0">
                  <a:solidFill>
                    <a:schemeClr val="bg1"/>
                  </a:solidFill>
                </a:rPr>
                <a:t>4</a:t>
              </a:r>
              <a:r>
                <a:rPr lang="ko-KR" altLang="en-US" dirty="0">
                  <a:solidFill>
                    <a:schemeClr val="bg1"/>
                  </a:solidFill>
                </a:rPr>
                <a:t>번 </a:t>
              </a:r>
              <a:r>
                <a:rPr lang="en-US" altLang="ko-KR" dirty="0">
                  <a:solidFill>
                    <a:schemeClr val="bg1"/>
                  </a:solidFill>
                </a:rPr>
                <a:t>- GND – </a:t>
              </a:r>
              <a:r>
                <a:rPr lang="ko-KR" altLang="en-US" dirty="0" err="1">
                  <a:solidFill>
                    <a:schemeClr val="bg1"/>
                  </a:solidFill>
                </a:rPr>
                <a:t>갈색선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2190C6A2-F41E-85F4-43FB-A30D99F4ECF5}"/>
                    </a:ext>
                  </a:extLst>
                </p14:cNvPr>
                <p14:cNvContentPartPr/>
                <p14:nvPr/>
              </p14:nvContentPartPr>
              <p14:xfrm>
                <a:off x="7490400" y="2788860"/>
                <a:ext cx="31320" cy="38880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2190C6A2-F41E-85F4-43FB-A30D99F4ECF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67371" y="2766176"/>
                  <a:ext cx="76918" cy="4337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4246D757-0D46-59A4-60DF-08BE57DE8DC1}"/>
                    </a:ext>
                  </a:extLst>
                </p14:cNvPr>
                <p14:cNvContentPartPr/>
                <p14:nvPr/>
              </p14:nvContentPartPr>
              <p14:xfrm>
                <a:off x="7375920" y="2567100"/>
                <a:ext cx="353520" cy="16956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4246D757-0D46-59A4-60DF-08BE57DE8DC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53229" y="2544432"/>
                  <a:ext cx="398447" cy="21444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2304B79-3D9F-9C54-F542-1697A73B913A}"/>
                </a:ext>
              </a:extLst>
            </p:cNvPr>
            <p:cNvGrpSpPr/>
            <p:nvPr/>
          </p:nvGrpSpPr>
          <p:grpSpPr>
            <a:xfrm>
              <a:off x="7574280" y="2468820"/>
              <a:ext cx="179640" cy="158760"/>
              <a:chOff x="7574280" y="2468820"/>
              <a:chExt cx="179640" cy="158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42" name="잉크 41">
                    <a:extLst>
                      <a:ext uri="{FF2B5EF4-FFF2-40B4-BE49-F238E27FC236}">
                        <a16:creationId xmlns:a16="http://schemas.microsoft.com/office/drawing/2014/main" id="{BAABBD0E-B9D1-50ED-1891-059A2E420596}"/>
                      </a:ext>
                    </a:extLst>
                  </p14:cNvPr>
                  <p14:cNvContentPartPr/>
                  <p14:nvPr/>
                </p14:nvContentPartPr>
                <p14:xfrm>
                  <a:off x="7638000" y="2468820"/>
                  <a:ext cx="27720" cy="158760"/>
                </p14:xfrm>
              </p:contentPart>
            </mc:Choice>
            <mc:Fallback xmlns="">
              <p:pic>
                <p:nvPicPr>
                  <p:cNvPr id="42" name="잉크 41">
                    <a:extLst>
                      <a:ext uri="{FF2B5EF4-FFF2-40B4-BE49-F238E27FC236}">
                        <a16:creationId xmlns:a16="http://schemas.microsoft.com/office/drawing/2014/main" id="{BAABBD0E-B9D1-50ED-1891-059A2E420596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7615279" y="2446140"/>
                    <a:ext cx="72708" cy="2036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43" name="잉크 42">
                    <a:extLst>
                      <a:ext uri="{FF2B5EF4-FFF2-40B4-BE49-F238E27FC236}">
                        <a16:creationId xmlns:a16="http://schemas.microsoft.com/office/drawing/2014/main" id="{A0A0F385-E5FC-5BAD-5E1B-A61489937CB6}"/>
                      </a:ext>
                    </a:extLst>
                  </p14:cNvPr>
                  <p14:cNvContentPartPr/>
                  <p14:nvPr/>
                </p14:nvContentPartPr>
                <p14:xfrm>
                  <a:off x="7574280" y="2498700"/>
                  <a:ext cx="179640" cy="70920"/>
                </p14:xfrm>
              </p:contentPart>
            </mc:Choice>
            <mc:Fallback xmlns="">
              <p:pic>
                <p:nvPicPr>
                  <p:cNvPr id="43" name="잉크 42">
                    <a:extLst>
                      <a:ext uri="{FF2B5EF4-FFF2-40B4-BE49-F238E27FC236}">
                        <a16:creationId xmlns:a16="http://schemas.microsoft.com/office/drawing/2014/main" id="{A0A0F385-E5FC-5BAD-5E1B-A61489937CB6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7551655" y="2476114"/>
                    <a:ext cx="224437" cy="115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6133D163-BE94-E5FF-7D93-C2BD4F2B738C}"/>
                </a:ext>
              </a:extLst>
            </p:cNvPr>
            <p:cNvGrpSpPr/>
            <p:nvPr/>
          </p:nvGrpSpPr>
          <p:grpSpPr>
            <a:xfrm>
              <a:off x="7577160" y="2118180"/>
              <a:ext cx="379800" cy="365400"/>
              <a:chOff x="7577160" y="2118180"/>
              <a:chExt cx="379800" cy="365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40" name="잉크 39">
                    <a:extLst>
                      <a:ext uri="{FF2B5EF4-FFF2-40B4-BE49-F238E27FC236}">
                        <a16:creationId xmlns:a16="http://schemas.microsoft.com/office/drawing/2014/main" id="{0BE73856-182A-B976-276A-C8885B31A91E}"/>
                      </a:ext>
                    </a:extLst>
                  </p14:cNvPr>
                  <p14:cNvContentPartPr/>
                  <p14:nvPr/>
                </p14:nvContentPartPr>
                <p14:xfrm>
                  <a:off x="7577160" y="2140860"/>
                  <a:ext cx="379800" cy="183240"/>
                </p14:xfrm>
              </p:contentPart>
            </mc:Choice>
            <mc:Fallback xmlns="">
              <p:pic>
                <p:nvPicPr>
                  <p:cNvPr id="40" name="잉크 39">
                    <a:extLst>
                      <a:ext uri="{FF2B5EF4-FFF2-40B4-BE49-F238E27FC236}">
                        <a16:creationId xmlns:a16="http://schemas.microsoft.com/office/drawing/2014/main" id="{0BE73856-182A-B976-276A-C8885B31A91E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7554472" y="2118182"/>
                    <a:ext cx="424723" cy="2281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41" name="잉크 40">
                    <a:extLst>
                      <a:ext uri="{FF2B5EF4-FFF2-40B4-BE49-F238E27FC236}">
                        <a16:creationId xmlns:a16="http://schemas.microsoft.com/office/drawing/2014/main" id="{760E529C-5147-ECFB-6490-AEAC5CF9BC81}"/>
                      </a:ext>
                    </a:extLst>
                  </p14:cNvPr>
                  <p14:cNvContentPartPr/>
                  <p14:nvPr/>
                </p14:nvContentPartPr>
                <p14:xfrm>
                  <a:off x="7825200" y="2118180"/>
                  <a:ext cx="8280" cy="365400"/>
                </p14:xfrm>
              </p:contentPart>
            </mc:Choice>
            <mc:Fallback xmlns="">
              <p:pic>
                <p:nvPicPr>
                  <p:cNvPr id="41" name="잉크 40">
                    <a:extLst>
                      <a:ext uri="{FF2B5EF4-FFF2-40B4-BE49-F238E27FC236}">
                        <a16:creationId xmlns:a16="http://schemas.microsoft.com/office/drawing/2014/main" id="{760E529C-5147-ECFB-6490-AEAC5CF9BC81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7803411" y="2095513"/>
                    <a:ext cx="51423" cy="410282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426134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AE2795-7318-BB46-BA92-D70836845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 선언 차이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D34F95-8B9E-0529-7741-B000CEF61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1809"/>
            <a:ext cx="10515600" cy="4295154"/>
          </a:xfrm>
        </p:spPr>
        <p:txBody>
          <a:bodyPr/>
          <a:lstStyle/>
          <a:p>
            <a:r>
              <a:rPr lang="en-US" altLang="ko-KR" dirty="0"/>
              <a:t>int</a:t>
            </a:r>
            <a:r>
              <a:rPr lang="ko-KR" altLang="en-US" dirty="0"/>
              <a:t> </a:t>
            </a:r>
            <a:r>
              <a:rPr lang="en-US" altLang="ko-KR" dirty="0"/>
              <a:t>LED = 13;</a:t>
            </a:r>
          </a:p>
          <a:p>
            <a:pPr lvl="1"/>
            <a:r>
              <a:rPr lang="ko-KR" altLang="en-US" dirty="0"/>
              <a:t>일반 변수 선언</a:t>
            </a:r>
            <a:r>
              <a:rPr lang="en-US" altLang="ko-KR" dirty="0"/>
              <a:t>, </a:t>
            </a:r>
            <a:r>
              <a:rPr lang="ko-KR" altLang="en-US" dirty="0"/>
              <a:t>메모리에 공간이 만들어지고 값을 변경할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const int LED = 13;</a:t>
            </a:r>
          </a:p>
          <a:p>
            <a:pPr lvl="1"/>
            <a:r>
              <a:rPr lang="ko-KR" altLang="en-US" dirty="0"/>
              <a:t>변하지 않는 변수</a:t>
            </a:r>
            <a:r>
              <a:rPr lang="en-US" altLang="ko-KR" dirty="0"/>
              <a:t>(</a:t>
            </a:r>
            <a:r>
              <a:rPr lang="ko-KR" altLang="en-US" dirty="0"/>
              <a:t>상수</a:t>
            </a:r>
            <a:r>
              <a:rPr lang="en-US" altLang="ko-KR" dirty="0"/>
              <a:t>) </a:t>
            </a:r>
            <a:r>
              <a:rPr lang="ko-KR" altLang="en-US" dirty="0"/>
              <a:t>선언</a:t>
            </a:r>
            <a:r>
              <a:rPr lang="en-US" altLang="ko-KR" dirty="0"/>
              <a:t>, </a:t>
            </a:r>
            <a:r>
              <a:rPr lang="ko-KR" altLang="en-US" dirty="0"/>
              <a:t>메모리에 공간이 만들어지나</a:t>
            </a:r>
            <a:r>
              <a:rPr lang="en-US" altLang="ko-KR" dirty="0"/>
              <a:t>, </a:t>
            </a:r>
            <a:r>
              <a:rPr lang="ko-KR" altLang="en-US" dirty="0"/>
              <a:t>값을 바꿀 수 없다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#define LED 13</a:t>
            </a:r>
          </a:p>
          <a:p>
            <a:pPr lvl="1"/>
            <a:r>
              <a:rPr lang="ko-KR" altLang="en-US" dirty="0"/>
              <a:t>전처리기 매크로 </a:t>
            </a:r>
            <a:r>
              <a:rPr lang="en-US" altLang="ko-KR" dirty="0"/>
              <a:t>( </a:t>
            </a:r>
            <a:r>
              <a:rPr lang="ko-KR" altLang="en-US" dirty="0"/>
              <a:t>진짜 변수가 아닌</a:t>
            </a:r>
            <a:r>
              <a:rPr lang="en-US" altLang="ko-KR" dirty="0"/>
              <a:t>, </a:t>
            </a:r>
            <a:r>
              <a:rPr lang="ko-KR" altLang="en-US" dirty="0"/>
              <a:t>컴파일 전에 단순 치환된다</a:t>
            </a:r>
            <a:r>
              <a:rPr lang="en-US" altLang="ko-KR" dirty="0"/>
              <a:t>. )</a:t>
            </a:r>
          </a:p>
          <a:p>
            <a:pPr lvl="1"/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코드가 실행되기 전에</a:t>
            </a:r>
            <a:r>
              <a:rPr lang="en-US" altLang="ko-KR" dirty="0"/>
              <a:t>, LED</a:t>
            </a:r>
            <a:r>
              <a:rPr lang="ko-KR" altLang="en-US" dirty="0"/>
              <a:t>라는 단어를 모두 </a:t>
            </a:r>
            <a:r>
              <a:rPr lang="en-US" altLang="ko-KR" dirty="0"/>
              <a:t>13</a:t>
            </a:r>
            <a:r>
              <a:rPr lang="ko-KR" altLang="en-US" dirty="0"/>
              <a:t>으로 바꿔버리는 형식으로 메모리에 공간을 차지하지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453350-6CFD-AD56-CD42-B09F17BCE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8932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2EC30-137A-E2B6-8D80-0AC9F5A9A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F6403F-B48B-CCDE-BA8E-D5DA3CD83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DHT11 </a:t>
            </a:r>
            <a:r>
              <a:rPr lang="ko-KR" altLang="en-US" dirty="0"/>
              <a:t>실습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C7323F-2756-6294-EDB3-E0DFBCD733E1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내용 개체 틀 5">
            <a:extLst>
              <a:ext uri="{FF2B5EF4-FFF2-40B4-BE49-F238E27FC236}">
                <a16:creationId xmlns:a16="http://schemas.microsoft.com/office/drawing/2014/main" id="{08FCF7BD-57FF-79C4-3769-EA832EEA4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839"/>
            <a:ext cx="10515600" cy="462712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6. </a:t>
            </a:r>
            <a:r>
              <a:rPr lang="ko-KR" altLang="en-US" dirty="0"/>
              <a:t>코드 작성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B4C54D-3E1A-6AC7-69CF-C2CC6B2CD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98" y="2711938"/>
            <a:ext cx="4019550" cy="30575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B970A9F-9914-4237-D58F-66175F51F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318" y="1694876"/>
            <a:ext cx="7574882" cy="433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77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CB18E-F646-2158-AD4D-04A9826E9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EC9DF3-4EB9-FB8E-C791-D0AE75BA6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DHT11 </a:t>
            </a:r>
            <a:r>
              <a:rPr lang="ko-KR" altLang="en-US" dirty="0"/>
              <a:t>실습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D30E26-1D8D-5D78-C84B-F5D263D4FD60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내용 개체 틀 5">
            <a:extLst>
              <a:ext uri="{FF2B5EF4-FFF2-40B4-BE49-F238E27FC236}">
                <a16:creationId xmlns:a16="http://schemas.microsoft.com/office/drawing/2014/main" id="{C7DEC6C6-7FCE-BF47-D4C0-CF018ABC3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839"/>
            <a:ext cx="10515600" cy="462712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7. </a:t>
            </a:r>
            <a:r>
              <a:rPr lang="ko-KR" altLang="en-US" dirty="0"/>
              <a:t>시리얼 모니터 확인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743CBB-824E-5193-1848-AD6D2D5A6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634" y="2427556"/>
            <a:ext cx="9178731" cy="331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02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B7451F3-7162-E3CF-055E-32C2D65F5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C5CDED-B08C-3894-FBB5-F57E5FE50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DHT22 </a:t>
            </a:r>
            <a:r>
              <a:rPr lang="ko-KR" altLang="en-US" dirty="0"/>
              <a:t>실습 </a:t>
            </a:r>
            <a:r>
              <a:rPr lang="en-US" altLang="ko-KR" dirty="0"/>
              <a:t>Quiz</a:t>
            </a:r>
            <a:endParaRPr lang="ko-KR" altLang="en-US" dirty="0"/>
          </a:p>
        </p:txBody>
      </p:sp>
      <p:sp>
        <p:nvSpPr>
          <p:cNvPr id="5" name="내용 개체 틀 5">
            <a:extLst>
              <a:ext uri="{FF2B5EF4-FFF2-40B4-BE49-F238E27FC236}">
                <a16:creationId xmlns:a16="http://schemas.microsoft.com/office/drawing/2014/main" id="{EAAC5B59-1765-585B-0E40-8B3BD2AE6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839"/>
            <a:ext cx="10515600" cy="462712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DHT22 </a:t>
            </a:r>
            <a:r>
              <a:rPr lang="ko-KR" altLang="en-US" dirty="0" err="1"/>
              <a:t>온습도</a:t>
            </a:r>
            <a:r>
              <a:rPr lang="ko-KR" altLang="en-US" dirty="0"/>
              <a:t> 센서 연결해서 습도</a:t>
            </a:r>
            <a:r>
              <a:rPr lang="en-US" altLang="ko-KR" dirty="0"/>
              <a:t>, </a:t>
            </a:r>
            <a:r>
              <a:rPr lang="ko-KR" altLang="en-US" dirty="0"/>
              <a:t>온도</a:t>
            </a:r>
            <a:r>
              <a:rPr lang="en-US" altLang="ko-KR" dirty="0"/>
              <a:t>(</a:t>
            </a:r>
            <a:r>
              <a:rPr lang="ko-KR" altLang="en-US" dirty="0"/>
              <a:t>섭씨</a:t>
            </a:r>
            <a:r>
              <a:rPr lang="en-US" altLang="ko-KR" dirty="0"/>
              <a:t>), </a:t>
            </a:r>
            <a:r>
              <a:rPr lang="ko-KR" altLang="en-US" dirty="0"/>
              <a:t>온도</a:t>
            </a:r>
            <a:r>
              <a:rPr lang="en-US" altLang="ko-KR" dirty="0"/>
              <a:t>(</a:t>
            </a:r>
            <a:r>
              <a:rPr lang="ko-KR" altLang="en-US" dirty="0"/>
              <a:t>화씨</a:t>
            </a:r>
            <a:r>
              <a:rPr lang="en-US" altLang="ko-KR" dirty="0"/>
              <a:t>) </a:t>
            </a:r>
            <a:r>
              <a:rPr lang="ko-KR" altLang="en-US" dirty="0"/>
              <a:t>값을 가져오시오</a:t>
            </a:r>
            <a:r>
              <a:rPr lang="en-US" altLang="ko-KR" dirty="0"/>
              <a:t>.</a:t>
            </a:r>
          </a:p>
        </p:txBody>
      </p:sp>
      <p:pic>
        <p:nvPicPr>
          <p:cNvPr id="3" name="Picture 4" descr="Grove - Temperature &amp; Humidity Sensor Pro (DHT22/AM2302) - The Pi Hut">
            <a:extLst>
              <a:ext uri="{FF2B5EF4-FFF2-40B4-BE49-F238E27FC236}">
                <a16:creationId xmlns:a16="http://schemas.microsoft.com/office/drawing/2014/main" id="{BE6A5333-838F-28E2-0164-9CD53A4889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" t="9931" b="9931"/>
          <a:stretch>
            <a:fillRect/>
          </a:stretch>
        </p:blipFill>
        <p:spPr bwMode="auto">
          <a:xfrm>
            <a:off x="4037585" y="2410007"/>
            <a:ext cx="4116830" cy="345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841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0588D-A98E-3FAA-F980-AD0D4046E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84C8C2-4759-CE78-61CF-AB4DEFEEE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초음파 센서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D76C04-70A7-4809-5AF3-7CD385FFD4C8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7ABD1E7-6A54-BDB4-F686-4E758CB56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3760" y="1884556"/>
            <a:ext cx="5861280" cy="4292406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디지털 신호</a:t>
            </a:r>
            <a:endParaRPr lang="en-US" altLang="ko-KR" sz="2000" dirty="0"/>
          </a:p>
          <a:p>
            <a:r>
              <a:rPr lang="ko-KR" altLang="en-US" sz="2000" dirty="0"/>
              <a:t>사람이 들을 수 없는 </a:t>
            </a:r>
            <a:r>
              <a:rPr lang="en-US" altLang="ko-KR" sz="2000" dirty="0"/>
              <a:t>20kHz </a:t>
            </a:r>
            <a:r>
              <a:rPr lang="ko-KR" altLang="en-US" sz="2000" dirty="0"/>
              <a:t>이상의 주파수를 가진 소리인 초음파를 이용해서 앞쪽에 위치한 물체와의 거리를 인식하는 센서</a:t>
            </a:r>
            <a:endParaRPr lang="en-US" altLang="ko-KR" sz="2000" dirty="0"/>
          </a:p>
          <a:p>
            <a:r>
              <a:rPr lang="ko-KR" altLang="en-US" sz="2000" dirty="0" err="1"/>
              <a:t>송신부</a:t>
            </a:r>
            <a:r>
              <a:rPr lang="en-US" altLang="ko-KR" sz="2000" dirty="0"/>
              <a:t>(Trig)</a:t>
            </a:r>
            <a:r>
              <a:rPr lang="ko-KR" altLang="en-US" sz="2000" dirty="0"/>
              <a:t>에서 내보내는 초음파가 물체와 부딪혀서 돌아오게 되고 이때 반사된 초음파를 </a:t>
            </a:r>
            <a:r>
              <a:rPr lang="ko-KR" altLang="en-US" sz="2000" dirty="0" err="1"/>
              <a:t>수신부</a:t>
            </a:r>
            <a:r>
              <a:rPr lang="en-US" altLang="ko-KR" sz="2000" dirty="0"/>
              <a:t>(Echo)</a:t>
            </a:r>
            <a:r>
              <a:rPr lang="ko-KR" altLang="en-US" sz="2000" dirty="0"/>
              <a:t>가 인식하는 원리</a:t>
            </a:r>
            <a:endParaRPr lang="en-US" altLang="ko-KR" sz="2000" dirty="0"/>
          </a:p>
        </p:txBody>
      </p:sp>
      <p:pic>
        <p:nvPicPr>
          <p:cNvPr id="3074" name="Picture 2" descr="아두이노 중급] 16. 초음파 센서(거리 측정 센서) : 네이버 블로그">
            <a:extLst>
              <a:ext uri="{FF2B5EF4-FFF2-40B4-BE49-F238E27FC236}">
                <a16:creationId xmlns:a16="http://schemas.microsoft.com/office/drawing/2014/main" id="{F17EEF69-B436-E1CD-945E-B25E76B94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60" y="2534064"/>
            <a:ext cx="4515326" cy="271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중학교 1학년 일차방정식 활용 문제: 거속시 관련 몇 가지 예제 풀이 : 네이버 블로그">
            <a:extLst>
              <a:ext uri="{FF2B5EF4-FFF2-40B4-BE49-F238E27FC236}">
                <a16:creationId xmlns:a16="http://schemas.microsoft.com/office/drawing/2014/main" id="{37BF367F-5ED0-DBBA-199F-29FA80908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449" y="4309659"/>
            <a:ext cx="19240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962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AC127-E478-F28C-1039-D3CD24758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3AE016-5451-76E2-AE79-94BDCFDC5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초음파 센서 실습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FB4402-45D1-2728-5713-9F6E2594B6EA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58531C-4B19-2191-5072-9F494A096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66E4B-BE78-BB44-8462-EC3617DDE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746" y="1341514"/>
            <a:ext cx="4843027" cy="504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74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EB7E4-56D3-191F-958D-DA7A616EC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02254B-11DE-AEF9-585F-53B683B53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초음파 센서 실습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FFA076-3E47-ACB6-82A0-D50E65EC80AF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ACA22B-6DB3-CEF3-0243-956B031A7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EC2444-F670-4564-2DC8-2A7CC021C9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6437"/>
          <a:stretch>
            <a:fillRect/>
          </a:stretch>
        </p:blipFill>
        <p:spPr>
          <a:xfrm>
            <a:off x="536460" y="2334308"/>
            <a:ext cx="6410325" cy="24564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EED26D-7340-467F-B9ED-EA4F97512F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1536"/>
          <a:stretch>
            <a:fillRect/>
          </a:stretch>
        </p:blipFill>
        <p:spPr>
          <a:xfrm>
            <a:off x="5122853" y="1940109"/>
            <a:ext cx="6410325" cy="329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270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7D365-46EB-7A9B-62A8-A67629A89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CC8A11-3B91-F5DD-E722-10974EEA7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초음파 센서 실습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50461B-4C33-44AF-9694-BCBAAF5AFDE4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95E877-8958-96EA-6960-E24B4A5016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1469" r="40044" b="32550"/>
          <a:stretch>
            <a:fillRect/>
          </a:stretch>
        </p:blipFill>
        <p:spPr>
          <a:xfrm>
            <a:off x="536461" y="2942673"/>
            <a:ext cx="5069210" cy="1188555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78922F-1563-E482-632B-D7C424397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3760" y="1884556"/>
            <a:ext cx="5861280" cy="4292406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TRIG </a:t>
            </a:r>
            <a:r>
              <a:rPr lang="ko-KR" altLang="en-US" sz="2000" dirty="0"/>
              <a:t>핀이 </a:t>
            </a:r>
            <a:r>
              <a:rPr lang="en-US" altLang="ko-KR" sz="2000" dirty="0"/>
              <a:t>10ms(10,000 µs)</a:t>
            </a:r>
            <a:r>
              <a:rPr lang="ko-KR" altLang="en-US" sz="2000" dirty="0"/>
              <a:t>동안 </a:t>
            </a:r>
            <a:r>
              <a:rPr lang="en-US" altLang="ko-KR" sz="2000" dirty="0"/>
              <a:t>HIGH </a:t>
            </a:r>
            <a:r>
              <a:rPr lang="ko-KR" altLang="en-US" sz="2000" dirty="0"/>
              <a:t>신호를 보낸다</a:t>
            </a:r>
            <a:r>
              <a:rPr lang="en-US" altLang="ko-KR" sz="2000" dirty="0"/>
              <a:t>. </a:t>
            </a:r>
          </a:p>
          <a:p>
            <a:pPr lvl="1"/>
            <a:r>
              <a:rPr lang="ko-KR" altLang="en-US" sz="1600" dirty="0"/>
              <a:t>센서가 그동안 초음파</a:t>
            </a:r>
            <a:r>
              <a:rPr lang="en-US" altLang="ko-KR" sz="1600" dirty="0"/>
              <a:t>(40 kHz)</a:t>
            </a:r>
            <a:r>
              <a:rPr lang="ko-KR" altLang="en-US" sz="1600" dirty="0"/>
              <a:t>를 발사한다</a:t>
            </a:r>
            <a:r>
              <a:rPr lang="en-US" altLang="ko-KR" sz="1600" dirty="0"/>
              <a:t>. </a:t>
            </a:r>
          </a:p>
          <a:p>
            <a:pPr lvl="1"/>
            <a:r>
              <a:rPr lang="ko-KR" altLang="en-US" sz="1600" dirty="0"/>
              <a:t>권장되는 트리거 길이는 </a:t>
            </a:r>
            <a:r>
              <a:rPr lang="en-US" altLang="ko-KR" sz="1600" b="1" dirty="0"/>
              <a:t>10 µs</a:t>
            </a:r>
            <a:r>
              <a:rPr lang="en-US" altLang="ko-KR" sz="1600" dirty="0"/>
              <a:t>(10 </a:t>
            </a:r>
            <a:r>
              <a:rPr lang="ko-KR" altLang="en-US" sz="1600" dirty="0" err="1"/>
              <a:t>마이크로초</a:t>
            </a:r>
            <a:r>
              <a:rPr lang="en-US" altLang="ko-KR" sz="1600" dirty="0"/>
              <a:t>)</a:t>
            </a:r>
          </a:p>
          <a:p>
            <a:pPr lvl="1"/>
            <a:r>
              <a:rPr lang="en-US" altLang="ko-KR" sz="1600" dirty="0" err="1"/>
              <a:t>delayMicroseconds</a:t>
            </a:r>
            <a:r>
              <a:rPr lang="en-US" altLang="ko-KR" sz="1600" dirty="0"/>
              <a:t>(10) </a:t>
            </a:r>
            <a:r>
              <a:rPr lang="ko-KR" altLang="en-US" sz="1600" dirty="0"/>
              <a:t>이 더 올바른 형태</a:t>
            </a:r>
            <a:endParaRPr lang="en-US" altLang="ko-KR" sz="1600" dirty="0"/>
          </a:p>
          <a:p>
            <a:pPr lvl="1"/>
            <a:r>
              <a:rPr lang="en-US" altLang="ko-KR" sz="1600" dirty="0"/>
              <a:t>delay(10)</a:t>
            </a:r>
            <a:r>
              <a:rPr lang="ko-KR" altLang="en-US" sz="1600" dirty="0"/>
              <a:t>은 </a:t>
            </a:r>
            <a:r>
              <a:rPr lang="en-US" altLang="ko-KR" sz="1600" dirty="0"/>
              <a:t>1,000</a:t>
            </a:r>
            <a:r>
              <a:rPr lang="ko-KR" altLang="en-US" sz="1600" dirty="0"/>
              <a:t>배 길기에 비효율적이지만 동작은 가능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68842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B280C-3868-2721-D4DF-BE877CE81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036A53-D948-D990-0128-480B67050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초음파 센서 실습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86772-2D75-3891-6E12-A9923320D165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B6D22B-CFF1-CD8E-7C2D-F4664F033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960" y="2709402"/>
            <a:ext cx="10738080" cy="3509624"/>
          </a:xfrm>
        </p:spPr>
        <p:txBody>
          <a:bodyPr>
            <a:normAutofit/>
          </a:bodyPr>
          <a:lstStyle/>
          <a:p>
            <a:r>
              <a:rPr lang="en-US" altLang="ko-KR" sz="2000" dirty="0" err="1"/>
              <a:t>pulseIn</a:t>
            </a:r>
            <a:r>
              <a:rPr lang="en-US" altLang="ko-KR" sz="2000" dirty="0"/>
              <a:t>() </a:t>
            </a:r>
            <a:r>
              <a:rPr lang="ko-KR" altLang="en-US" sz="2000" dirty="0"/>
              <a:t>함수는 </a:t>
            </a:r>
            <a:r>
              <a:rPr lang="en-US" altLang="ko-KR" sz="2000" dirty="0"/>
              <a:t>“</a:t>
            </a:r>
            <a:r>
              <a:rPr lang="ko-KR" altLang="en-US" sz="2000" dirty="0" err="1"/>
              <a:t>마이크로초</a:t>
            </a:r>
            <a:r>
              <a:rPr lang="en-US" altLang="ko-KR" sz="2000" dirty="0"/>
              <a:t>(µs) </a:t>
            </a:r>
            <a:r>
              <a:rPr lang="ko-KR" altLang="en-US" sz="2000" dirty="0"/>
              <a:t>단위로 결과를 준다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duration</a:t>
            </a:r>
            <a:r>
              <a:rPr lang="ko-KR" altLang="en-US" sz="2000" dirty="0"/>
              <a:t>은 </a:t>
            </a:r>
            <a:r>
              <a:rPr lang="en-US" altLang="ko-KR" sz="2000" dirty="0"/>
              <a:t>“</a:t>
            </a:r>
            <a:r>
              <a:rPr lang="ko-KR" altLang="en-US" sz="2000" dirty="0"/>
              <a:t>왕복 시간</a:t>
            </a:r>
            <a:r>
              <a:rPr lang="en-US" altLang="ko-KR" sz="2000" dirty="0"/>
              <a:t>”</a:t>
            </a:r>
            <a:r>
              <a:rPr lang="ko-KR" altLang="en-US" sz="2000" dirty="0"/>
              <a:t>이 저장된다</a:t>
            </a:r>
            <a:r>
              <a:rPr lang="en-US" altLang="ko-KR" sz="2000" dirty="0"/>
              <a:t>.</a:t>
            </a:r>
          </a:p>
          <a:p>
            <a:pPr lvl="1"/>
            <a:r>
              <a:rPr lang="ko-KR" altLang="en-US" sz="1600" dirty="0"/>
              <a:t>초음파가 나갔다가 되돌아오기까지의 시간</a:t>
            </a:r>
            <a:endParaRPr lang="en-US" altLang="ko-KR" sz="1600" dirty="0"/>
          </a:p>
          <a:p>
            <a:r>
              <a:rPr lang="en-US" altLang="ko-KR" sz="2000" dirty="0"/>
              <a:t>34000 : </a:t>
            </a:r>
            <a:r>
              <a:rPr lang="ko-KR" altLang="en-US" sz="2000" dirty="0"/>
              <a:t>음속 </a:t>
            </a:r>
            <a:r>
              <a:rPr lang="en-US" altLang="ko-KR" sz="2000" dirty="0"/>
              <a:t>(</a:t>
            </a:r>
            <a:r>
              <a:rPr lang="ko-KR" altLang="en-US" sz="2000" dirty="0"/>
              <a:t>약 </a:t>
            </a:r>
            <a:r>
              <a:rPr lang="en-US" altLang="ko-KR" sz="2000" dirty="0"/>
              <a:t>340m/s </a:t>
            </a:r>
            <a:r>
              <a:rPr lang="ko-KR" altLang="en-US" sz="2000" dirty="0"/>
              <a:t>→ </a:t>
            </a:r>
            <a:r>
              <a:rPr lang="en-US" altLang="ko-KR" sz="2000" dirty="0"/>
              <a:t>34,000 cm/s)</a:t>
            </a:r>
          </a:p>
          <a:p>
            <a:r>
              <a:rPr lang="en-US" altLang="ko-KR" sz="2000" dirty="0"/>
              <a:t>duration : </a:t>
            </a:r>
            <a:r>
              <a:rPr lang="ko-KR" altLang="en-US" sz="2000" dirty="0"/>
              <a:t>초음파의 왕복 시간 </a:t>
            </a:r>
            <a:r>
              <a:rPr lang="en-US" altLang="ko-KR" sz="2000" dirty="0"/>
              <a:t>(</a:t>
            </a:r>
            <a:r>
              <a:rPr lang="ko-KR" altLang="en-US" sz="2000" dirty="0"/>
              <a:t>단위 </a:t>
            </a:r>
            <a:r>
              <a:rPr lang="el-GR" altLang="ko-KR" sz="2000" dirty="0"/>
              <a:t>μ</a:t>
            </a:r>
            <a:r>
              <a:rPr lang="en-US" altLang="ko-KR" sz="2000" dirty="0"/>
              <a:t>s = 10⁻⁶ s)</a:t>
            </a:r>
          </a:p>
          <a:p>
            <a:r>
              <a:rPr lang="en-US" altLang="ko-KR" sz="2000" dirty="0"/>
              <a:t>1000000 : </a:t>
            </a:r>
            <a:r>
              <a:rPr lang="el-GR" altLang="ko-KR" sz="2000" dirty="0"/>
              <a:t>μ</a:t>
            </a:r>
            <a:r>
              <a:rPr lang="en-US" altLang="ko-KR" sz="2000" dirty="0"/>
              <a:t>s </a:t>
            </a:r>
            <a:r>
              <a:rPr lang="ko-KR" altLang="en-US" sz="2000" dirty="0"/>
              <a:t>→ </a:t>
            </a:r>
            <a:r>
              <a:rPr lang="en-US" altLang="ko-KR" sz="2000" dirty="0"/>
              <a:t>s </a:t>
            </a:r>
            <a:r>
              <a:rPr lang="ko-KR" altLang="en-US" sz="2000" dirty="0"/>
              <a:t>로 변환</a:t>
            </a:r>
            <a:endParaRPr lang="en-US" altLang="ko-KR" sz="2000" dirty="0"/>
          </a:p>
          <a:p>
            <a:r>
              <a:rPr lang="en-US" altLang="ko-KR" sz="2000" dirty="0"/>
              <a:t>/2 : </a:t>
            </a:r>
            <a:r>
              <a:rPr lang="ko-KR" altLang="en-US" sz="2000" dirty="0"/>
              <a:t>왕복 → 편도로 거리 변환</a:t>
            </a:r>
            <a:endParaRPr lang="en-US" altLang="ko-KR" sz="2000" dirty="0"/>
          </a:p>
          <a:p>
            <a:endParaRPr lang="en-US" altLang="ko-KR" sz="20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4D26E3A-D677-08EE-E3E8-F4FBB0706030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18414"/>
          <a:ext cx="10515600" cy="36576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15930673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8902335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F16CCAE-0098-DFFE-9F0A-FF30BDA0B9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900937"/>
              </p:ext>
            </p:extLst>
          </p:nvPr>
        </p:nvGraphicFramePr>
        <p:xfrm>
          <a:off x="838200" y="3818414"/>
          <a:ext cx="10515600" cy="36576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36952394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2549243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CE7500A-62C5-56EF-DA9C-4E53C1A7B3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890" t="66071" r="880" b="22629"/>
          <a:stretch>
            <a:fillRect/>
          </a:stretch>
        </p:blipFill>
        <p:spPr>
          <a:xfrm>
            <a:off x="2450696" y="1688341"/>
            <a:ext cx="7290605" cy="84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404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17157-F89F-3863-BDEC-EEAC44D15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3F7929-03E1-AE29-D141-5B75C22D8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온습도</a:t>
            </a:r>
            <a:r>
              <a:rPr lang="ko-KR" altLang="en-US" dirty="0"/>
              <a:t> 센서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09B2ED-95B9-BC22-1DC5-C2ED1FCCABC3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3ED7274-2594-9B74-39C9-09E22BA19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3760" y="1884556"/>
            <a:ext cx="5861280" cy="4292406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온도 센서와 습도 센서가 하나의 전자 부품으로 구성된 장치</a:t>
            </a:r>
            <a:endParaRPr lang="en-US" altLang="ko-KR" sz="2000" dirty="0"/>
          </a:p>
          <a:p>
            <a:r>
              <a:rPr lang="ko-KR" altLang="en-US" sz="2000" dirty="0" err="1"/>
              <a:t>온습도</a:t>
            </a:r>
            <a:r>
              <a:rPr lang="ko-KR" altLang="en-US" sz="2000" dirty="0"/>
              <a:t> 측정 범위와 정확도에 따라 </a:t>
            </a:r>
            <a:r>
              <a:rPr lang="en-US" altLang="ko-KR" sz="2000" dirty="0"/>
              <a:t>DHT11 </a:t>
            </a:r>
            <a:r>
              <a:rPr lang="ko-KR" altLang="en-US" sz="2000" dirty="0"/>
              <a:t>모델과 </a:t>
            </a:r>
            <a:r>
              <a:rPr lang="en-US" altLang="ko-KR" sz="2000" dirty="0"/>
              <a:t>DHT22 </a:t>
            </a:r>
            <a:r>
              <a:rPr lang="ko-KR" altLang="en-US" sz="2000" dirty="0"/>
              <a:t>모델로 나뉘며</a:t>
            </a:r>
            <a:r>
              <a:rPr lang="en-US" altLang="ko-KR" sz="2000" dirty="0"/>
              <a:t>, </a:t>
            </a:r>
            <a:r>
              <a:rPr lang="ko-KR" altLang="en-US" sz="2000" dirty="0"/>
              <a:t>두 모델은 동작 전압과 소비 전류가 동일하지만 온도와 습도 측정 범위와 샘플링 주기가 다르다</a:t>
            </a:r>
            <a:r>
              <a:rPr lang="en-US" altLang="ko-KR" sz="2000" dirty="0"/>
              <a:t>.</a:t>
            </a:r>
          </a:p>
        </p:txBody>
      </p:sp>
      <p:pic>
        <p:nvPicPr>
          <p:cNvPr id="63492" name="Picture 4" descr="Grove - Temperature &amp; Humidity Sensor Pro (DHT22/AM2302) - The Pi Hut">
            <a:extLst>
              <a:ext uri="{FF2B5EF4-FFF2-40B4-BE49-F238E27FC236}">
                <a16:creationId xmlns:a16="http://schemas.microsoft.com/office/drawing/2014/main" id="{97A7A104-B75B-B88E-9DF4-8E0A95DFBF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" t="9931" b="9931"/>
          <a:stretch>
            <a:fillRect/>
          </a:stretch>
        </p:blipFill>
        <p:spPr bwMode="auto">
          <a:xfrm>
            <a:off x="2058683" y="3248434"/>
            <a:ext cx="3155455" cy="264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0" name="Picture 2" descr="아두이노 온습도 센서(DHT11) - 주식회사 씽크타운">
            <a:extLst>
              <a:ext uri="{FF2B5EF4-FFF2-40B4-BE49-F238E27FC236}">
                <a16:creationId xmlns:a16="http://schemas.microsoft.com/office/drawing/2014/main" id="{37D90426-86AE-04A6-7530-D80E9E204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7" t="10670" r="13255" b="9581"/>
          <a:stretch>
            <a:fillRect/>
          </a:stretch>
        </p:blipFill>
        <p:spPr bwMode="auto">
          <a:xfrm>
            <a:off x="726960" y="1549839"/>
            <a:ext cx="2270240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832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8BA42-A1C5-90D7-C81C-5570F5D17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EB2F64-BECF-6D09-678B-8205C2DBF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초음파 센서 실습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7887A6-6DD1-8EB5-58DC-6DE2CCD019A2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5BE231-8BAD-8AB5-BCD5-55A46239F0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890" t="66071" r="880" b="22629"/>
          <a:stretch>
            <a:fillRect/>
          </a:stretch>
        </p:blipFill>
        <p:spPr>
          <a:xfrm>
            <a:off x="2450696" y="1688341"/>
            <a:ext cx="7290605" cy="840495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A28AD41-19BF-EEDB-9C48-159D99F0E8B9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18414"/>
          <a:ext cx="10515600" cy="36576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15930673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8902335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99EA28F-5009-462F-2329-36D1360F80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812621"/>
              </p:ext>
            </p:extLst>
          </p:nvPr>
        </p:nvGraphicFramePr>
        <p:xfrm>
          <a:off x="838200" y="3963405"/>
          <a:ext cx="10515600" cy="36576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36952394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254924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421EF8C-741C-B322-0FF7-4C2AA129A9BA}"/>
                  </a:ext>
                </a:extLst>
              </p:cNvPr>
              <p:cNvSpPr txBox="1"/>
              <p:nvPr/>
            </p:nvSpPr>
            <p:spPr>
              <a:xfrm>
                <a:off x="2450697" y="3184577"/>
                <a:ext cx="7290605" cy="8178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거리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𝑐𝑚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3400 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×(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𝑑𝑢𝑟𝑎𝑡𝑖𝑜𝑛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÷1,000,000)</m:t>
                          </m:r>
                        </m:num>
                        <m:den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421EF8C-741C-B322-0FF7-4C2AA129A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0697" y="3184577"/>
                <a:ext cx="7290605" cy="8178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48FB2E-3EEB-57C7-6F56-191CE26BFB2A}"/>
                  </a:ext>
                </a:extLst>
              </p:cNvPr>
              <p:cNvSpPr txBox="1"/>
              <p:nvPr/>
            </p:nvSpPr>
            <p:spPr>
              <a:xfrm>
                <a:off x="2450697" y="4511392"/>
                <a:ext cx="729060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거리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𝑐𝑚</m:t>
                          </m:r>
                        </m:e>
                      </m:d>
                      <m:r>
                        <a:rPr lang="en-US" altLang="ko-K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𝑑𝑢𝑟𝑎𝑡𝑖𝑜𝑛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×0.017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48FB2E-3EEB-57C7-6F56-191CE26BF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0697" y="4511392"/>
                <a:ext cx="7290605" cy="430887"/>
              </a:xfrm>
              <a:prstGeom prst="rect">
                <a:avLst/>
              </a:prstGeom>
              <a:blipFill>
                <a:blip r:embed="rId5"/>
                <a:stretch>
                  <a:fillRect t="-15493" b="-197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0257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1A4ACC0-8BCF-B5AE-EAF0-DBB3D1A9B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22397-B668-E791-819D-F917DD09B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초음파 센서 실습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B2E4C-D79D-BD46-08FC-93CD91C4F47C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내용 개체 틀 5">
            <a:extLst>
              <a:ext uri="{FF2B5EF4-FFF2-40B4-BE49-F238E27FC236}">
                <a16:creationId xmlns:a16="http://schemas.microsoft.com/office/drawing/2014/main" id="{FC334989-C3B6-10E4-38E6-4DCDB47756E4}"/>
              </a:ext>
            </a:extLst>
          </p:cNvPr>
          <p:cNvSpPr txBox="1">
            <a:spLocks/>
          </p:cNvSpPr>
          <p:nvPr/>
        </p:nvSpPr>
        <p:spPr>
          <a:xfrm>
            <a:off x="838200" y="1549839"/>
            <a:ext cx="10515600" cy="4627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초음파 센서를 </a:t>
            </a:r>
            <a:r>
              <a:rPr lang="ko-KR" altLang="en-US" dirty="0" err="1"/>
              <a:t>아두이노로</a:t>
            </a:r>
            <a:r>
              <a:rPr lang="ko-KR" altLang="en-US" dirty="0"/>
              <a:t> 읽어 </a:t>
            </a:r>
            <a:r>
              <a:rPr lang="en-US" altLang="ko-KR" dirty="0"/>
              <a:t>“</a:t>
            </a:r>
            <a:r>
              <a:rPr lang="ko-KR" altLang="en-US" dirty="0" err="1"/>
              <a:t>물체끼리의</a:t>
            </a:r>
            <a:r>
              <a:rPr lang="ko-KR" altLang="en-US" dirty="0"/>
              <a:t> 거리</a:t>
            </a:r>
            <a:r>
              <a:rPr lang="en-US" altLang="ko-KR" dirty="0"/>
              <a:t>＂</a:t>
            </a:r>
            <a:r>
              <a:rPr lang="ko-KR" altLang="en-US" dirty="0"/>
              <a:t>를 계산해 시리얼로 출력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TRIG</a:t>
            </a:r>
            <a:r>
              <a:rPr lang="ko-KR" altLang="en-US" dirty="0"/>
              <a:t>로 </a:t>
            </a:r>
            <a:r>
              <a:rPr lang="el-GR" altLang="ko-KR" dirty="0"/>
              <a:t>10μ</a:t>
            </a:r>
            <a:r>
              <a:rPr lang="en-US" altLang="ko-KR" dirty="0"/>
              <a:t>s</a:t>
            </a:r>
            <a:r>
              <a:rPr lang="ko-KR" altLang="en-US" dirty="0" err="1"/>
              <a:t>짜리</a:t>
            </a:r>
            <a:r>
              <a:rPr lang="ko-KR" altLang="en-US" dirty="0"/>
              <a:t> 초음파 </a:t>
            </a:r>
            <a:r>
              <a:rPr lang="en-US" altLang="ko-KR" dirty="0"/>
              <a:t>“</a:t>
            </a:r>
            <a:r>
              <a:rPr lang="ko-KR" altLang="en-US" dirty="0"/>
              <a:t>핑</a:t>
            </a:r>
            <a:r>
              <a:rPr lang="en-US" altLang="ko-KR" dirty="0"/>
              <a:t>” </a:t>
            </a:r>
            <a:r>
              <a:rPr lang="ko-KR" altLang="en-US" dirty="0"/>
              <a:t>을 쏘고</a:t>
            </a:r>
            <a:r>
              <a:rPr lang="en-US" altLang="ko-KR" dirty="0"/>
              <a:t>, ECHO</a:t>
            </a:r>
            <a:r>
              <a:rPr lang="ko-KR" altLang="en-US" dirty="0"/>
              <a:t>가 </a:t>
            </a:r>
            <a:r>
              <a:rPr lang="en-US" altLang="ko-KR" dirty="0"/>
              <a:t>“HIGH</a:t>
            </a:r>
            <a:r>
              <a:rPr lang="ko-KR" altLang="en-US" dirty="0"/>
              <a:t>로 유지된 시간</a:t>
            </a:r>
            <a:r>
              <a:rPr lang="en-US" altLang="ko-KR" dirty="0"/>
              <a:t>(</a:t>
            </a:r>
            <a:r>
              <a:rPr lang="el-GR" altLang="ko-KR" dirty="0"/>
              <a:t>μ</a:t>
            </a:r>
            <a:r>
              <a:rPr lang="en-US" altLang="ko-KR" dirty="0"/>
              <a:t>s)”</a:t>
            </a:r>
            <a:r>
              <a:rPr lang="ko-KR" altLang="en-US" dirty="0"/>
              <a:t>을 재서 거리를 계산한다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396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AC403-510B-BE9C-B1F3-EE4F24345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81F832-041A-DA3A-5A26-F7B4A23D1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초음파 센서</a:t>
            </a:r>
            <a:r>
              <a:rPr lang="en-US" altLang="ko-KR" dirty="0"/>
              <a:t> </a:t>
            </a:r>
            <a:r>
              <a:rPr lang="ko-KR" altLang="en-US" dirty="0"/>
              <a:t>실습 </a:t>
            </a:r>
            <a:r>
              <a:rPr lang="en-US" altLang="ko-KR" dirty="0"/>
              <a:t>Quiz</a:t>
            </a:r>
            <a:endParaRPr lang="ko-KR" altLang="en-US" dirty="0"/>
          </a:p>
        </p:txBody>
      </p:sp>
      <p:sp>
        <p:nvSpPr>
          <p:cNvPr id="5" name="내용 개체 틀 5">
            <a:extLst>
              <a:ext uri="{FF2B5EF4-FFF2-40B4-BE49-F238E27FC236}">
                <a16:creationId xmlns:a16="http://schemas.microsoft.com/office/drawing/2014/main" id="{4538F2DD-2840-B570-FA70-BE07ED48F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839"/>
            <a:ext cx="10515600" cy="4627124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초음파 센서를 통해 가까운 물체가 감지될 시</a:t>
            </a:r>
            <a:r>
              <a:rPr lang="en-US" altLang="ko-KR" dirty="0"/>
              <a:t>, </a:t>
            </a:r>
            <a:r>
              <a:rPr lang="ko-KR" altLang="en-US" dirty="0"/>
              <a:t>빨간 </a:t>
            </a:r>
            <a:r>
              <a:rPr lang="en-US" altLang="ko-KR" dirty="0"/>
              <a:t>LED</a:t>
            </a:r>
            <a:r>
              <a:rPr lang="ko-KR" altLang="en-US" dirty="0"/>
              <a:t>의 불을 켜고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부저를</a:t>
            </a:r>
            <a:r>
              <a:rPr lang="ko-KR" altLang="en-US" dirty="0"/>
              <a:t> 통해 경고음을 </a:t>
            </a:r>
            <a:r>
              <a:rPr lang="ko-KR" altLang="en-US" dirty="0" err="1"/>
              <a:t>울리시오</a:t>
            </a:r>
            <a:r>
              <a:rPr lang="en-US" altLang="ko-KR" dirty="0"/>
              <a:t>.</a:t>
            </a:r>
          </a:p>
        </p:txBody>
      </p:sp>
      <p:pic>
        <p:nvPicPr>
          <p:cNvPr id="4" name="Picture 2" descr="아두이노]Breadboard Jumper Cables(20P-SET) 점퍼 케이블 (M1000006992)">
            <a:extLst>
              <a:ext uri="{FF2B5EF4-FFF2-40B4-BE49-F238E27FC236}">
                <a16:creationId xmlns:a16="http://schemas.microsoft.com/office/drawing/2014/main" id="{7C334408-BC2C-74DD-0A9B-848CA5407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165" y="4324888"/>
            <a:ext cx="1940813" cy="194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ED54D7F-F36C-2708-957C-49E139DB9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1902" y="2704225"/>
            <a:ext cx="1619476" cy="10955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72F320F-B20D-258F-6BA0-60B157243C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578" y="2672215"/>
            <a:ext cx="2522922" cy="9590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E3A299-C3E7-DF93-563E-5F69B3576D1C}"/>
              </a:ext>
            </a:extLst>
          </p:cNvPr>
          <p:cNvSpPr txBox="1"/>
          <p:nvPr/>
        </p:nvSpPr>
        <p:spPr>
          <a:xfrm>
            <a:off x="7846273" y="3955556"/>
            <a:ext cx="1661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1962C1-EB2E-14E9-C60A-A5A480E3B2E2}"/>
              </a:ext>
            </a:extLst>
          </p:cNvPr>
          <p:cNvSpPr txBox="1"/>
          <p:nvPr/>
        </p:nvSpPr>
        <p:spPr>
          <a:xfrm>
            <a:off x="4937805" y="6092354"/>
            <a:ext cx="1661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점퍼 케이블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7703DE-5A17-3BD5-0288-73243A0F4066}"/>
              </a:ext>
            </a:extLst>
          </p:cNvPr>
          <p:cNvSpPr txBox="1"/>
          <p:nvPr/>
        </p:nvSpPr>
        <p:spPr>
          <a:xfrm>
            <a:off x="2042044" y="3959685"/>
            <a:ext cx="2222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아두이노</a:t>
            </a:r>
            <a:r>
              <a:rPr lang="ko-KR" altLang="en-US" dirty="0"/>
              <a:t> 호환보드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893316-F962-F9E4-AD21-8A32405D0025}"/>
              </a:ext>
            </a:extLst>
          </p:cNvPr>
          <p:cNvSpPr txBox="1"/>
          <p:nvPr/>
        </p:nvSpPr>
        <p:spPr>
          <a:xfrm>
            <a:off x="2218081" y="6088580"/>
            <a:ext cx="1619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LED</a:t>
            </a:r>
            <a:endParaRPr lang="ko-KR" altLang="en-US" dirty="0"/>
          </a:p>
        </p:txBody>
      </p:sp>
      <p:pic>
        <p:nvPicPr>
          <p:cNvPr id="16" name="Picture 2" descr="4 LED 5개 색상랜덤 아두이노 베스트 부품">
            <a:extLst>
              <a:ext uri="{FF2B5EF4-FFF2-40B4-BE49-F238E27FC236}">
                <a16:creationId xmlns:a16="http://schemas.microsoft.com/office/drawing/2014/main" id="{3A866A88-898D-FE34-877A-4C53B71A20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3" t="25571" r="71768" b="12666"/>
          <a:stretch>
            <a:fillRect/>
          </a:stretch>
        </p:blipFill>
        <p:spPr bwMode="auto">
          <a:xfrm>
            <a:off x="2775492" y="4644051"/>
            <a:ext cx="431534" cy="143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아두이노 중급] 16. 초음파 센서(거리 측정 센서) : 네이버 블로그">
            <a:extLst>
              <a:ext uri="{FF2B5EF4-FFF2-40B4-BE49-F238E27FC236}">
                <a16:creationId xmlns:a16="http://schemas.microsoft.com/office/drawing/2014/main" id="{2BF2A8C8-EC91-FEE4-653A-BDD05AFAB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148" y="2772486"/>
            <a:ext cx="1592830" cy="9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71DDB0-BB1A-F7C6-C213-3E63FE4EA180}"/>
              </a:ext>
            </a:extLst>
          </p:cNvPr>
          <p:cNvSpPr txBox="1"/>
          <p:nvPr/>
        </p:nvSpPr>
        <p:spPr>
          <a:xfrm>
            <a:off x="4798165" y="3951278"/>
            <a:ext cx="2222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초음파 센서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7865C0-384E-7A0C-E611-FB74F0171928}"/>
              </a:ext>
            </a:extLst>
          </p:cNvPr>
          <p:cNvSpPr txBox="1"/>
          <p:nvPr/>
        </p:nvSpPr>
        <p:spPr>
          <a:xfrm>
            <a:off x="7699585" y="6088580"/>
            <a:ext cx="1619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능동 </a:t>
            </a:r>
            <a:r>
              <a:rPr lang="ko-KR" altLang="en-US" dirty="0" err="1"/>
              <a:t>부저</a:t>
            </a:r>
            <a:endParaRPr lang="ko-KR" altLang="en-US" dirty="0"/>
          </a:p>
        </p:txBody>
      </p:sp>
      <p:pic>
        <p:nvPicPr>
          <p:cNvPr id="20" name="Picture 4" descr="5V 능동 부저 [FQ-011] / 디바이스마트">
            <a:extLst>
              <a:ext uri="{FF2B5EF4-FFF2-40B4-BE49-F238E27FC236}">
                <a16:creationId xmlns:a16="http://schemas.microsoft.com/office/drawing/2014/main" id="{8E2EF01C-AE31-6E4F-4697-7E84B77676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064" t="17235" r="24650" b="20598"/>
          <a:stretch/>
        </p:blipFill>
        <p:spPr bwMode="auto">
          <a:xfrm>
            <a:off x="7891848" y="4521069"/>
            <a:ext cx="1318124" cy="132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217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B0736-3A39-AE75-39E4-8408EDB4B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06332D-49D3-02F8-A177-0E811BF53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초음파 센서</a:t>
            </a:r>
            <a:r>
              <a:rPr lang="en-US" altLang="ko-KR" dirty="0"/>
              <a:t> </a:t>
            </a:r>
            <a:r>
              <a:rPr lang="ko-KR" altLang="en-US" dirty="0"/>
              <a:t>실습 </a:t>
            </a:r>
            <a:r>
              <a:rPr lang="en-US" altLang="ko-KR" dirty="0"/>
              <a:t>Quiz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450EAB8-9911-3459-181E-97D28F920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79" y="1325563"/>
            <a:ext cx="5384289" cy="5308161"/>
          </a:xfrm>
          <a:prstGeom prst="rect">
            <a:avLst/>
          </a:prstGeom>
        </p:spPr>
      </p:pic>
      <p:sp>
        <p:nvSpPr>
          <p:cNvPr id="14" name="내용 개체 틀 5">
            <a:extLst>
              <a:ext uri="{FF2B5EF4-FFF2-40B4-BE49-F238E27FC236}">
                <a16:creationId xmlns:a16="http://schemas.microsoft.com/office/drawing/2014/main" id="{BA9AB3DC-7D5E-A350-1677-1988E3B77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839"/>
            <a:ext cx="10515600" cy="4627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4000" b="1" dirty="0">
                <a:solidFill>
                  <a:srgbClr val="FF0000"/>
                </a:solidFill>
              </a:rPr>
              <a:t>정답</a:t>
            </a:r>
            <a:endParaRPr lang="en-US" altLang="ko-KR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353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E95EE-189E-424D-3543-269651CDF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403870-1342-522F-3739-18B439FA8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초음파 센서</a:t>
            </a:r>
            <a:r>
              <a:rPr lang="en-US" altLang="ko-KR" dirty="0"/>
              <a:t> </a:t>
            </a:r>
            <a:r>
              <a:rPr lang="ko-KR" altLang="en-US" dirty="0"/>
              <a:t>실습 </a:t>
            </a:r>
            <a:r>
              <a:rPr lang="en-US" altLang="ko-KR" dirty="0"/>
              <a:t>Quiz</a:t>
            </a:r>
            <a:endParaRPr lang="ko-KR" altLang="en-US" dirty="0"/>
          </a:p>
        </p:txBody>
      </p:sp>
      <p:sp>
        <p:nvSpPr>
          <p:cNvPr id="14" name="내용 개체 틀 5">
            <a:extLst>
              <a:ext uri="{FF2B5EF4-FFF2-40B4-BE49-F238E27FC236}">
                <a16:creationId xmlns:a16="http://schemas.microsoft.com/office/drawing/2014/main" id="{9A868864-A509-C3E9-5A7C-C55344671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839"/>
            <a:ext cx="10515600" cy="4627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4000" b="1" dirty="0">
                <a:solidFill>
                  <a:srgbClr val="FF0000"/>
                </a:solidFill>
              </a:rPr>
              <a:t>정답</a:t>
            </a:r>
            <a:endParaRPr lang="en-US" altLang="ko-KR" sz="4000" b="1" dirty="0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5F3326-0AF3-038C-04EF-A78B0E233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95563"/>
            <a:ext cx="5086350" cy="3581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F066CB9-1291-242C-12A3-57EF6BBA6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0872" y="1284818"/>
            <a:ext cx="5762928" cy="515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7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197E7-A344-1A07-BDAC-420FF5C75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023E7F-25FF-B317-EC8B-950B69DA5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가스 센서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EAF5F0-DF9F-B561-DD75-BBAEC035B366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AA4EB6E5-EC11-5D1C-F814-626976513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3760" y="1549839"/>
            <a:ext cx="5861280" cy="4292406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아날로그 신호</a:t>
            </a:r>
            <a:endParaRPr lang="en-US" altLang="ko-KR" sz="2000" dirty="0"/>
          </a:p>
          <a:p>
            <a:r>
              <a:rPr lang="en-US" altLang="ko-KR" sz="2000" dirty="0"/>
              <a:t>LPG, </a:t>
            </a:r>
            <a:r>
              <a:rPr lang="ko-KR" altLang="en-US" sz="2000" dirty="0"/>
              <a:t>프로판</a:t>
            </a:r>
            <a:r>
              <a:rPr lang="en-US" altLang="ko-KR" sz="2000" dirty="0"/>
              <a:t>, </a:t>
            </a:r>
            <a:r>
              <a:rPr lang="ko-KR" altLang="en-US" sz="2000" dirty="0"/>
              <a:t>메탄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Hydroge</a:t>
            </a:r>
            <a:r>
              <a:rPr lang="en-US" altLang="ko-KR" sz="2000" dirty="0"/>
              <a:t>, </a:t>
            </a:r>
            <a:r>
              <a:rPr lang="ko-KR" altLang="en-US" sz="2000" dirty="0"/>
              <a:t>일산화탄소와 같은 가연성 가스를 감지할 수 있는 센서</a:t>
            </a:r>
            <a:endParaRPr lang="en-US" altLang="ko-KR" sz="2000" dirty="0"/>
          </a:p>
          <a:p>
            <a:r>
              <a:rPr lang="ko-KR" altLang="en-US" sz="2000" dirty="0"/>
              <a:t>활용 </a:t>
            </a:r>
            <a:r>
              <a:rPr lang="en-US" altLang="ko-KR" sz="2000" dirty="0"/>
              <a:t>: </a:t>
            </a:r>
            <a:r>
              <a:rPr lang="ko-KR" altLang="en-US" sz="2000" dirty="0"/>
              <a:t>화재 경보 장치</a:t>
            </a:r>
            <a:r>
              <a:rPr lang="en-US" altLang="ko-KR" sz="2000" dirty="0"/>
              <a:t>, </a:t>
            </a:r>
            <a:r>
              <a:rPr lang="ko-KR" altLang="en-US" sz="2000" dirty="0"/>
              <a:t>가스누설 경보기 등</a:t>
            </a:r>
            <a:endParaRPr lang="en-US" altLang="ko-KR" sz="2000" dirty="0"/>
          </a:p>
        </p:txBody>
      </p:sp>
      <p:pic>
        <p:nvPicPr>
          <p:cNvPr id="2050" name="Picture 2" descr="MQ-135 아두이노 유해가스/공기질 센서 모듈 [SZH-SSBH-038 ...">
            <a:extLst>
              <a:ext uri="{FF2B5EF4-FFF2-40B4-BE49-F238E27FC236}">
                <a16:creationId xmlns:a16="http://schemas.microsoft.com/office/drawing/2014/main" id="{9DB659F0-BDBA-A797-0574-01BF9222EA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7" t="22584" r="10116" b="25498"/>
          <a:stretch>
            <a:fillRect/>
          </a:stretch>
        </p:blipFill>
        <p:spPr bwMode="auto">
          <a:xfrm>
            <a:off x="726960" y="2427913"/>
            <a:ext cx="4424363" cy="242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FB42095-A3BA-6B5B-741D-0F138C063F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912935"/>
              </p:ext>
            </p:extLst>
          </p:nvPr>
        </p:nvGraphicFramePr>
        <p:xfrm>
          <a:off x="5963477" y="3550306"/>
          <a:ext cx="5274366" cy="2626656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305880">
                  <a:extLst>
                    <a:ext uri="{9D8B030D-6E8A-4147-A177-3AD203B41FA5}">
                      <a16:colId xmlns:a16="http://schemas.microsoft.com/office/drawing/2014/main" val="3270330777"/>
                    </a:ext>
                  </a:extLst>
                </a:gridCol>
                <a:gridCol w="2968486">
                  <a:extLst>
                    <a:ext uri="{9D8B030D-6E8A-4147-A177-3AD203B41FA5}">
                      <a16:colId xmlns:a16="http://schemas.microsoft.com/office/drawing/2014/main" val="4130277623"/>
                    </a:ext>
                  </a:extLst>
                </a:gridCol>
              </a:tblGrid>
              <a:tr h="437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동작전압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5V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1821111"/>
                  </a:ext>
                </a:extLst>
              </a:tr>
              <a:tr h="437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부하저항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20KΩ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3377169"/>
                  </a:ext>
                </a:extLst>
              </a:tr>
              <a:tr h="437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히터저항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330Ω ± 5%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6249091"/>
                  </a:ext>
                </a:extLst>
              </a:tr>
              <a:tr h="437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/>
                        <a:t>히팅</a:t>
                      </a:r>
                      <a:r>
                        <a:rPr lang="ko-KR" altLang="en-US" b="0" dirty="0"/>
                        <a:t> 전력 소비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&lt; 880mW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0037038"/>
                  </a:ext>
                </a:extLst>
              </a:tr>
              <a:tr h="437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측정 저항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10K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9741257"/>
                  </a:ext>
                </a:extLst>
              </a:tr>
              <a:tr h="437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농도 범위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200 ~ 10000ppm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8084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1191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73954-AE4E-4820-6D0A-4A5798734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013F20-FE49-1DCB-AE63-0E59D104E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가스 센서</a:t>
            </a:r>
          </a:p>
        </p:txBody>
      </p:sp>
      <p:pic>
        <p:nvPicPr>
          <p:cNvPr id="5122" name="Picture 2" descr="MQ-2 아두이노 가연성 가스 센서 모듈의 상세화면 입니다.">
            <a:extLst>
              <a:ext uri="{FF2B5EF4-FFF2-40B4-BE49-F238E27FC236}">
                <a16:creationId xmlns:a16="http://schemas.microsoft.com/office/drawing/2014/main" id="{E7D9527A-9408-FF67-D596-7EADD4D105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1"/>
          <a:stretch>
            <a:fillRect/>
          </a:stretch>
        </p:blipFill>
        <p:spPr bwMode="auto">
          <a:xfrm rot="5400000">
            <a:off x="1686664" y="1139267"/>
            <a:ext cx="4011257" cy="451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화살표: 위로 굽음 4">
            <a:extLst>
              <a:ext uri="{FF2B5EF4-FFF2-40B4-BE49-F238E27FC236}">
                <a16:creationId xmlns:a16="http://schemas.microsoft.com/office/drawing/2014/main" id="{A0BFF312-2AE0-F9B5-A280-C19FBC48FC6C}"/>
              </a:ext>
            </a:extLst>
          </p:cNvPr>
          <p:cNvSpPr/>
          <p:nvPr/>
        </p:nvSpPr>
        <p:spPr>
          <a:xfrm flipH="1">
            <a:off x="3305534" y="5171250"/>
            <a:ext cx="1440000" cy="462600"/>
          </a:xfrm>
          <a:prstGeom prst="bentUp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E383FD-276B-5530-F4EB-D8F12DA581D4}"/>
              </a:ext>
            </a:extLst>
          </p:cNvPr>
          <p:cNvSpPr txBox="1"/>
          <p:nvPr/>
        </p:nvSpPr>
        <p:spPr>
          <a:xfrm>
            <a:off x="4814966" y="5434493"/>
            <a:ext cx="407034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dirty="0"/>
              <a:t>가스의 농도에 따라 아날로그 전압 출력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C504BACD-E552-A0E8-4FE7-AE0FD7153399}"/>
              </a:ext>
            </a:extLst>
          </p:cNvPr>
          <p:cNvSpPr/>
          <p:nvPr/>
        </p:nvSpPr>
        <p:spPr>
          <a:xfrm rot="10800000">
            <a:off x="3683518" y="4804119"/>
            <a:ext cx="2160000" cy="254000"/>
          </a:xfrm>
          <a:prstGeom prst="rightArrow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83E5BB-9F69-F4E2-C40B-32DC2368BC20}"/>
              </a:ext>
            </a:extLst>
          </p:cNvPr>
          <p:cNvSpPr txBox="1"/>
          <p:nvPr/>
        </p:nvSpPr>
        <p:spPr>
          <a:xfrm>
            <a:off x="5950132" y="4746453"/>
            <a:ext cx="570540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dirty="0"/>
              <a:t>센서의 출력 전압이 비교 전압과 비교해서 </a:t>
            </a:r>
            <a:r>
              <a:rPr lang="en-US" altLang="ko-KR" dirty="0"/>
              <a:t>1 </a:t>
            </a:r>
            <a:r>
              <a:rPr lang="ko-KR" altLang="en-US" dirty="0"/>
              <a:t>또는 </a:t>
            </a:r>
            <a:r>
              <a:rPr lang="en-US" altLang="ko-KR" dirty="0"/>
              <a:t>0 </a:t>
            </a:r>
            <a:r>
              <a:rPr lang="ko-KR" altLang="en-US" dirty="0"/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473085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9D9BDC-91F8-E380-D4DB-6E6621736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2B5292C-4DF6-6BB2-B1CA-EC1BA3AE1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383" y="1189872"/>
            <a:ext cx="6870749" cy="447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929554-7B90-7D4E-590E-C288EB2E3D19}"/>
              </a:ext>
            </a:extLst>
          </p:cNvPr>
          <p:cNvSpPr txBox="1"/>
          <p:nvPr/>
        </p:nvSpPr>
        <p:spPr>
          <a:xfrm>
            <a:off x="5181600" y="615390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출처 </a:t>
            </a:r>
            <a:r>
              <a:rPr lang="en-US" altLang="ko-KR" sz="1400" dirty="0"/>
              <a:t>: </a:t>
            </a:r>
            <a:r>
              <a:rPr lang="ko-KR" altLang="en-US" sz="1400" dirty="0"/>
              <a:t>https://m.blog.naver.com/emperonics/222133873670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FE03A249-47B0-221B-88E5-F739FFCD7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60" y="224276"/>
            <a:ext cx="10515600" cy="1325563"/>
          </a:xfrm>
        </p:spPr>
        <p:txBody>
          <a:bodyPr/>
          <a:lstStyle/>
          <a:p>
            <a:r>
              <a:rPr lang="ko-KR" altLang="en-US" dirty="0"/>
              <a:t>가스 센서</a:t>
            </a:r>
          </a:p>
        </p:txBody>
      </p:sp>
    </p:spTree>
    <p:extLst>
      <p:ext uri="{BB962C8B-B14F-4D97-AF65-F5344CB8AC3E}">
        <p14:creationId xmlns:p14="http://schemas.microsoft.com/office/powerpoint/2010/main" val="1158399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A080A-106C-FF27-1103-40A7A8E8B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FCE27E-1D4D-EBF0-B506-5049318E4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가스 센서 실습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2C85D4-E584-6059-5C04-A1511EDC4580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D6433E-E57F-088F-C80A-23422EC6C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5C6A72-519B-E5C5-B5C3-12D0D0B31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897" y="1915071"/>
            <a:ext cx="9656206" cy="339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657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01C19C-DF4B-6930-2796-2B29622A6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가스 센서 실습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3A08F3ED-9F9D-33B3-CAAF-BB5712390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7434" y="1687651"/>
            <a:ext cx="5133975" cy="245745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FFD3ED-D5DA-CC2B-0304-599D418EC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0CB20D-7BD4-CB9E-E39D-B8262344B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259" y="4071499"/>
            <a:ext cx="4248150" cy="25622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78CBBB0-9070-3D7E-983E-3F5FF02F94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4310" y="887057"/>
            <a:ext cx="5705475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96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CBCBD-E388-5018-C7DB-7461A52AC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88E765-158E-FE54-AE6A-547963D6D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온습도</a:t>
            </a:r>
            <a:r>
              <a:rPr lang="ko-KR" altLang="en-US" dirty="0"/>
              <a:t> 센서 동작 원리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3B88B-0E5C-004B-A1A0-8F9A41A8965F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4CF68405-E240-3BF7-DEF3-4F94BA086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3760" y="1884556"/>
            <a:ext cx="5861280" cy="4292406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온도를 감지하는 부분은 세라믹 반도체로 이루어져</a:t>
            </a:r>
            <a:r>
              <a:rPr lang="en-US" altLang="ko-KR" sz="2000" dirty="0"/>
              <a:t>, </a:t>
            </a:r>
            <a:r>
              <a:rPr lang="ko-KR" altLang="en-US" sz="2000" dirty="0"/>
              <a:t>온도에 따라 물질의 저항 값이 변하는 소재의 특성을 이용하여 값의 변화를 감지해 온도 값을 출력합니다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습도는 두 전극 사이의 저항 변화를 측정함으로써</a:t>
            </a:r>
            <a:r>
              <a:rPr lang="en-US" altLang="ko-KR" sz="2000" dirty="0"/>
              <a:t>, </a:t>
            </a:r>
            <a:r>
              <a:rPr lang="ko-KR" altLang="en-US" sz="2000" dirty="0"/>
              <a:t>공기 중의 습도 변화를 알아낼 수 있습니다</a:t>
            </a:r>
            <a:r>
              <a:rPr lang="en-US" altLang="ko-KR" sz="2000" dirty="0"/>
              <a:t>.</a:t>
            </a:r>
          </a:p>
        </p:txBody>
      </p:sp>
      <p:pic>
        <p:nvPicPr>
          <p:cNvPr id="63492" name="Picture 4" descr="Grove - Temperature &amp; Humidity Sensor Pro (DHT22/AM2302) - The Pi Hut">
            <a:extLst>
              <a:ext uri="{FF2B5EF4-FFF2-40B4-BE49-F238E27FC236}">
                <a16:creationId xmlns:a16="http://schemas.microsoft.com/office/drawing/2014/main" id="{FEAB69FE-C4DF-683F-61C5-2CBFA34CFE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" t="9931" b="9931"/>
          <a:stretch>
            <a:fillRect/>
          </a:stretch>
        </p:blipFill>
        <p:spPr bwMode="auto">
          <a:xfrm>
            <a:off x="2058683" y="3248434"/>
            <a:ext cx="3155455" cy="264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0" name="Picture 2" descr="아두이노 온습도 센서(DHT11) - 주식회사 씽크타운">
            <a:extLst>
              <a:ext uri="{FF2B5EF4-FFF2-40B4-BE49-F238E27FC236}">
                <a16:creationId xmlns:a16="http://schemas.microsoft.com/office/drawing/2014/main" id="{A7615965-2060-B29E-1FBA-9A9923B538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7" t="10670" r="13255" b="9581"/>
          <a:stretch>
            <a:fillRect/>
          </a:stretch>
        </p:blipFill>
        <p:spPr bwMode="auto">
          <a:xfrm>
            <a:off x="726960" y="1549839"/>
            <a:ext cx="2270240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5554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81521-9BB7-F698-7800-C10700169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2684C5-7A1A-0F78-D7CD-1762DBB24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가스 센서</a:t>
            </a:r>
            <a:r>
              <a:rPr lang="en-US" altLang="ko-KR" dirty="0"/>
              <a:t> </a:t>
            </a:r>
            <a:r>
              <a:rPr lang="ko-KR" altLang="en-US" dirty="0"/>
              <a:t>실습 </a:t>
            </a:r>
            <a:r>
              <a:rPr lang="en-US" altLang="ko-KR" dirty="0"/>
              <a:t>Quiz</a:t>
            </a:r>
            <a:endParaRPr lang="ko-KR" altLang="en-US" dirty="0"/>
          </a:p>
        </p:txBody>
      </p:sp>
      <p:sp>
        <p:nvSpPr>
          <p:cNvPr id="5" name="내용 개체 틀 5">
            <a:extLst>
              <a:ext uri="{FF2B5EF4-FFF2-40B4-BE49-F238E27FC236}">
                <a16:creationId xmlns:a16="http://schemas.microsoft.com/office/drawing/2014/main" id="{48DB8214-3710-08B9-F130-D57197A50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839"/>
            <a:ext cx="10515600" cy="4627124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가스 센서를 통해 가스가 감지될 시</a:t>
            </a:r>
            <a:r>
              <a:rPr lang="en-US" altLang="ko-KR" dirty="0"/>
              <a:t>, </a:t>
            </a:r>
            <a:r>
              <a:rPr lang="ko-KR" altLang="en-US" dirty="0"/>
              <a:t>빨간 </a:t>
            </a:r>
            <a:r>
              <a:rPr lang="en-US" altLang="ko-KR" dirty="0"/>
              <a:t>LED</a:t>
            </a:r>
            <a:r>
              <a:rPr lang="ko-KR" altLang="en-US" dirty="0"/>
              <a:t>의 불을 켜고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부저를</a:t>
            </a:r>
            <a:r>
              <a:rPr lang="ko-KR" altLang="en-US" dirty="0"/>
              <a:t> 통해 경고음을 </a:t>
            </a:r>
            <a:r>
              <a:rPr lang="ko-KR" altLang="en-US" dirty="0" err="1"/>
              <a:t>울리시오</a:t>
            </a:r>
            <a:r>
              <a:rPr lang="en-US" altLang="ko-KR" dirty="0"/>
              <a:t>.</a:t>
            </a:r>
          </a:p>
        </p:txBody>
      </p:sp>
      <p:pic>
        <p:nvPicPr>
          <p:cNvPr id="4" name="Picture 2" descr="아두이노]Breadboard Jumper Cables(20P-SET) 점퍼 케이블 (M1000006992)">
            <a:extLst>
              <a:ext uri="{FF2B5EF4-FFF2-40B4-BE49-F238E27FC236}">
                <a16:creationId xmlns:a16="http://schemas.microsoft.com/office/drawing/2014/main" id="{22AADE30-B9D1-5B0C-AF43-76D5D468A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165" y="4324888"/>
            <a:ext cx="1940813" cy="194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EEB4212-867D-4E58-87FD-DE37DBCFE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1902" y="2704225"/>
            <a:ext cx="1619476" cy="10955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4A23BE5-1225-B656-0628-1359A4DC8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578" y="2672215"/>
            <a:ext cx="2522922" cy="9590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DE76AD-1B42-12B1-ED92-78E8B98D1FFD}"/>
              </a:ext>
            </a:extLst>
          </p:cNvPr>
          <p:cNvSpPr txBox="1"/>
          <p:nvPr/>
        </p:nvSpPr>
        <p:spPr>
          <a:xfrm>
            <a:off x="7846273" y="3955556"/>
            <a:ext cx="1661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251E68-61F9-33D7-4076-666F796E733D}"/>
              </a:ext>
            </a:extLst>
          </p:cNvPr>
          <p:cNvSpPr txBox="1"/>
          <p:nvPr/>
        </p:nvSpPr>
        <p:spPr>
          <a:xfrm>
            <a:off x="4937805" y="6092354"/>
            <a:ext cx="1661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점퍼 케이블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1EC9CE-0755-E9B1-C1F6-1292613AD5F4}"/>
              </a:ext>
            </a:extLst>
          </p:cNvPr>
          <p:cNvSpPr txBox="1"/>
          <p:nvPr/>
        </p:nvSpPr>
        <p:spPr>
          <a:xfrm>
            <a:off x="2042044" y="3959685"/>
            <a:ext cx="2222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아두이노</a:t>
            </a:r>
            <a:r>
              <a:rPr lang="ko-KR" altLang="en-US" dirty="0"/>
              <a:t> 호환보드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795A15-5EB4-43C0-D567-C0D7F3AF7819}"/>
              </a:ext>
            </a:extLst>
          </p:cNvPr>
          <p:cNvSpPr txBox="1"/>
          <p:nvPr/>
        </p:nvSpPr>
        <p:spPr>
          <a:xfrm>
            <a:off x="2218081" y="6088580"/>
            <a:ext cx="1619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LED</a:t>
            </a:r>
            <a:endParaRPr lang="ko-KR" altLang="en-US" dirty="0"/>
          </a:p>
        </p:txBody>
      </p:sp>
      <p:pic>
        <p:nvPicPr>
          <p:cNvPr id="16" name="Picture 2" descr="4 LED 5개 색상랜덤 아두이노 베스트 부품">
            <a:extLst>
              <a:ext uri="{FF2B5EF4-FFF2-40B4-BE49-F238E27FC236}">
                <a16:creationId xmlns:a16="http://schemas.microsoft.com/office/drawing/2014/main" id="{49B699DF-F7A0-0889-F9EA-F9D8289FCC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3" t="25571" r="71768" b="12666"/>
          <a:stretch>
            <a:fillRect/>
          </a:stretch>
        </p:blipFill>
        <p:spPr bwMode="auto">
          <a:xfrm>
            <a:off x="2775492" y="4644051"/>
            <a:ext cx="431534" cy="143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D9A82A3-2222-A01C-CB9C-DD5F7F555CE6}"/>
              </a:ext>
            </a:extLst>
          </p:cNvPr>
          <p:cNvSpPr txBox="1"/>
          <p:nvPr/>
        </p:nvSpPr>
        <p:spPr>
          <a:xfrm>
            <a:off x="4798165" y="3951278"/>
            <a:ext cx="2222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가스 센서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DEF4A6-5E10-8E56-926B-7893DA98B7A6}"/>
              </a:ext>
            </a:extLst>
          </p:cNvPr>
          <p:cNvSpPr txBox="1"/>
          <p:nvPr/>
        </p:nvSpPr>
        <p:spPr>
          <a:xfrm>
            <a:off x="7699585" y="6088580"/>
            <a:ext cx="1619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능동 </a:t>
            </a:r>
            <a:r>
              <a:rPr lang="ko-KR" altLang="en-US" dirty="0" err="1"/>
              <a:t>부저</a:t>
            </a:r>
            <a:endParaRPr lang="ko-KR" altLang="en-US" dirty="0"/>
          </a:p>
        </p:txBody>
      </p:sp>
      <p:pic>
        <p:nvPicPr>
          <p:cNvPr id="20" name="Picture 4" descr="5V 능동 부저 [FQ-011] / 디바이스마트">
            <a:extLst>
              <a:ext uri="{FF2B5EF4-FFF2-40B4-BE49-F238E27FC236}">
                <a16:creationId xmlns:a16="http://schemas.microsoft.com/office/drawing/2014/main" id="{C4F33B5E-6276-EE27-67EC-2417150AE6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064" t="17235" r="24650" b="20598"/>
          <a:stretch/>
        </p:blipFill>
        <p:spPr bwMode="auto">
          <a:xfrm>
            <a:off x="7891848" y="4521069"/>
            <a:ext cx="1318124" cy="132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MQ-135 아두이노 유해가스/공기질 센서 모듈 [SZH-SSBH-038 ...">
            <a:extLst>
              <a:ext uri="{FF2B5EF4-FFF2-40B4-BE49-F238E27FC236}">
                <a16:creationId xmlns:a16="http://schemas.microsoft.com/office/drawing/2014/main" id="{A98BBA26-FA9B-4A10-B1EB-BE162765D0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7" t="22584" r="10116" b="25498"/>
          <a:stretch>
            <a:fillRect/>
          </a:stretch>
        </p:blipFill>
        <p:spPr bwMode="auto">
          <a:xfrm>
            <a:off x="5209886" y="2806012"/>
            <a:ext cx="1661450" cy="91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2488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93CCA-28FE-8A87-1304-0DEC79FAC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E8AFC3-C076-79E4-F304-0E2BB34DF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가스 센서</a:t>
            </a:r>
            <a:r>
              <a:rPr lang="en-US" altLang="ko-KR" dirty="0"/>
              <a:t> </a:t>
            </a:r>
            <a:r>
              <a:rPr lang="ko-KR" altLang="en-US" dirty="0"/>
              <a:t>실습 </a:t>
            </a:r>
            <a:r>
              <a:rPr lang="en-US" altLang="ko-KR" dirty="0"/>
              <a:t>Quiz</a:t>
            </a:r>
            <a:endParaRPr lang="ko-KR" altLang="en-US" dirty="0"/>
          </a:p>
        </p:txBody>
      </p:sp>
      <p:sp>
        <p:nvSpPr>
          <p:cNvPr id="14" name="내용 개체 틀 5">
            <a:extLst>
              <a:ext uri="{FF2B5EF4-FFF2-40B4-BE49-F238E27FC236}">
                <a16:creationId xmlns:a16="http://schemas.microsoft.com/office/drawing/2014/main" id="{21FECE9A-9610-0A6F-C150-6E63CA0A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839"/>
            <a:ext cx="10515600" cy="4627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4000" b="1" dirty="0">
                <a:solidFill>
                  <a:srgbClr val="FF0000"/>
                </a:solidFill>
              </a:rPr>
              <a:t>정답</a:t>
            </a:r>
            <a:endParaRPr lang="en-US" altLang="ko-KR" sz="4000" b="1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A9318B-E4C1-44F5-B95E-CB828EB25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76410"/>
            <a:ext cx="4187940" cy="35127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B85E16E-37E7-F140-65A0-70B30599F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542" y="1271233"/>
            <a:ext cx="4534426" cy="518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667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0D1A7-52FB-0B5A-B962-D830A2D7B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F95DB-588F-6653-6E42-44DFC8FB4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자이로</a:t>
            </a:r>
            <a:r>
              <a:rPr lang="en-US" altLang="ko-KR" dirty="0"/>
              <a:t>/</a:t>
            </a:r>
            <a:r>
              <a:rPr lang="ko-KR" altLang="en-US" dirty="0"/>
              <a:t>가속도 센서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F6F189-0707-B49F-68A1-0ABA8245A83D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05A7269-5155-E2BE-7DDD-425407A05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3760" y="1549839"/>
            <a:ext cx="5861280" cy="4292406"/>
          </a:xfrm>
        </p:spPr>
        <p:txBody>
          <a:bodyPr>
            <a:normAutofit/>
          </a:bodyPr>
          <a:lstStyle/>
          <a:p>
            <a:r>
              <a:rPr lang="ko-KR" altLang="en-US" sz="2000" dirty="0" err="1"/>
              <a:t>자이로</a:t>
            </a:r>
            <a:r>
              <a:rPr lang="ko-KR" altLang="en-US" sz="2000" dirty="0"/>
              <a:t> 센서와 가속도 센서가 합쳐진 센서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 err="1"/>
              <a:t>자이로</a:t>
            </a:r>
            <a:r>
              <a:rPr lang="ko-KR" altLang="en-US" sz="2000" dirty="0"/>
              <a:t> 센서</a:t>
            </a:r>
            <a:endParaRPr lang="en-US" altLang="ko-KR" sz="2000" dirty="0"/>
          </a:p>
          <a:p>
            <a:pPr lvl="1"/>
            <a:r>
              <a:rPr lang="en-US" altLang="ko-KR" sz="1600" dirty="0"/>
              <a:t>x, y, z</a:t>
            </a:r>
            <a:r>
              <a:rPr lang="ko-KR" altLang="en-US" sz="1600" dirty="0"/>
              <a:t>축을 기준으로 변화하는 방향에 따른 정보를 제공하는 센서</a:t>
            </a:r>
            <a:endParaRPr lang="en-US" altLang="ko-KR" sz="1600" dirty="0"/>
          </a:p>
          <a:p>
            <a:pPr lvl="1"/>
            <a:r>
              <a:rPr lang="en-US" altLang="ko-KR" sz="1600" dirty="0"/>
              <a:t>Ex) </a:t>
            </a:r>
            <a:r>
              <a:rPr lang="ko-KR" altLang="en-US" sz="1600" dirty="0" err="1"/>
              <a:t>드론</a:t>
            </a:r>
            <a:r>
              <a:rPr lang="en-US" altLang="ko-KR" sz="1600" dirty="0"/>
              <a:t>, </a:t>
            </a:r>
            <a:r>
              <a:rPr lang="ko-KR" altLang="en-US" sz="1600" dirty="0"/>
              <a:t>핸들</a:t>
            </a:r>
            <a:r>
              <a:rPr lang="en-US" altLang="ko-KR" sz="1600" dirty="0"/>
              <a:t>, </a:t>
            </a:r>
            <a:r>
              <a:rPr lang="ko-KR" altLang="en-US" sz="1600" dirty="0"/>
              <a:t>손가락 등을 사용해서 게임을 하거나 물체를 움직일 때 활용</a:t>
            </a:r>
            <a:endParaRPr lang="en-US" altLang="ko-KR" sz="1600" dirty="0"/>
          </a:p>
          <a:p>
            <a:r>
              <a:rPr lang="ko-KR" altLang="en-US" sz="2000" dirty="0"/>
              <a:t>가속도 센서</a:t>
            </a:r>
            <a:endParaRPr lang="en-US" altLang="ko-KR" sz="2000" dirty="0"/>
          </a:p>
        </p:txBody>
      </p:sp>
      <p:pic>
        <p:nvPicPr>
          <p:cNvPr id="1026" name="Picture 2" descr="아두이노 자이로센서(MPU6050센서) 써보기">
            <a:extLst>
              <a:ext uri="{FF2B5EF4-FFF2-40B4-BE49-F238E27FC236}">
                <a16:creationId xmlns:a16="http://schemas.microsoft.com/office/drawing/2014/main" id="{ED2CD41F-93D4-5D59-8101-B158ACDB8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73" y="1730405"/>
            <a:ext cx="4216475" cy="421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6123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3A657-6DBE-D869-E41E-A5436A416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BA96F2-8E68-DF7D-AF68-1C52367D0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자이로</a:t>
            </a:r>
            <a:r>
              <a:rPr lang="en-US" altLang="ko-KR" dirty="0"/>
              <a:t>/</a:t>
            </a:r>
            <a:r>
              <a:rPr lang="ko-KR" altLang="en-US" dirty="0"/>
              <a:t>가속도 센서 실습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349FC3-24F9-B4E9-1739-49813070510F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B03C14-B22A-DC36-2D73-B90940AAB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E8798E-736E-32B4-2FDC-47E1732D2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2" y="2107098"/>
            <a:ext cx="10782093" cy="296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248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99BC4-C98F-22AA-8EC5-30F235E42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A8D58-ED38-D6C9-A202-BFD5F7E7B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자이로</a:t>
            </a:r>
            <a:r>
              <a:rPr lang="en-US" altLang="ko-KR" dirty="0"/>
              <a:t>/</a:t>
            </a:r>
            <a:r>
              <a:rPr lang="ko-KR" altLang="en-US" dirty="0"/>
              <a:t>가속도 센서 실습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305E40-1049-42B2-0C9E-670553EA95BF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4B640A-9289-01BE-500A-4EDCF470C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FF66F7-7BB2-C350-C502-7E0428C39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60" y="2099737"/>
            <a:ext cx="4790643" cy="36914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95BBF1-AD2D-4332-9687-D68D7CB0D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495" y="1325781"/>
            <a:ext cx="5949265" cy="507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504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E2D35-194F-4798-CB6F-90CEF8DFD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E9AAEC-2FDC-4DCD-638B-622BEC108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자이로</a:t>
            </a:r>
            <a:r>
              <a:rPr lang="en-US" altLang="ko-KR" dirty="0"/>
              <a:t>/</a:t>
            </a:r>
            <a:r>
              <a:rPr lang="ko-KR" altLang="en-US" dirty="0"/>
              <a:t>가속도 센서 실습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44BF35-9C90-7A7E-5B02-1FBC9222AC79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22BDB2-FE20-0B28-8240-C73DDD6B2C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7127"/>
          <a:stretch>
            <a:fillRect/>
          </a:stretch>
        </p:blipFill>
        <p:spPr>
          <a:xfrm>
            <a:off x="536460" y="2822260"/>
            <a:ext cx="4790643" cy="1213479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E482619-BF45-BB2A-AEB9-9D0170380756}"/>
              </a:ext>
            </a:extLst>
          </p:cNvPr>
          <p:cNvSpPr txBox="1">
            <a:spLocks/>
          </p:cNvSpPr>
          <p:nvPr/>
        </p:nvSpPr>
        <p:spPr>
          <a:xfrm>
            <a:off x="5603760" y="1549839"/>
            <a:ext cx="5861280" cy="4292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#include &lt;</a:t>
            </a:r>
            <a:r>
              <a:rPr lang="en-US" altLang="ko-KR" sz="1800" dirty="0" err="1"/>
              <a:t>Wire.h</a:t>
            </a:r>
            <a:r>
              <a:rPr lang="en-US" altLang="ko-KR" sz="1800" dirty="0"/>
              <a:t>&gt;</a:t>
            </a:r>
          </a:p>
          <a:p>
            <a:pPr lvl="1"/>
            <a:r>
              <a:rPr lang="en-US" altLang="ko-KR" sz="1600" dirty="0"/>
              <a:t>I2C </a:t>
            </a:r>
            <a:r>
              <a:rPr lang="ko-KR" altLang="en-US" sz="1600" dirty="0"/>
              <a:t>통신용 표준 라이브러리</a:t>
            </a:r>
            <a:endParaRPr lang="en-US" altLang="ko-KR" sz="1600" dirty="0"/>
          </a:p>
          <a:p>
            <a:pPr lvl="1"/>
            <a:r>
              <a:rPr lang="en-US" altLang="ko-KR" sz="1600" dirty="0" err="1"/>
              <a:t>Wire.begin</a:t>
            </a:r>
            <a:r>
              <a:rPr lang="en-US" altLang="ko-KR" sz="1600" dirty="0"/>
              <a:t>(), </a:t>
            </a:r>
            <a:r>
              <a:rPr lang="en-US" altLang="ko-KR" sz="1600" dirty="0" err="1"/>
              <a:t>Wire.write</a:t>
            </a:r>
            <a:r>
              <a:rPr lang="en-US" altLang="ko-KR" sz="1600" dirty="0"/>
              <a:t>(), </a:t>
            </a:r>
            <a:r>
              <a:rPr lang="en-US" altLang="ko-KR" sz="1600" dirty="0" err="1"/>
              <a:t>Wire.read</a:t>
            </a:r>
            <a:r>
              <a:rPr lang="en-US" altLang="ko-KR" sz="1600" dirty="0"/>
              <a:t>() </a:t>
            </a:r>
            <a:r>
              <a:rPr lang="ko-KR" altLang="en-US" sz="1600" dirty="0"/>
              <a:t>등을 사용하기 위해 로드</a:t>
            </a:r>
            <a:endParaRPr lang="en-US" altLang="ko-KR" sz="1600" dirty="0"/>
          </a:p>
          <a:p>
            <a:r>
              <a:rPr lang="en-US" altLang="ko-KR" sz="1800" dirty="0"/>
              <a:t>const int MPU=0x68;</a:t>
            </a:r>
          </a:p>
          <a:p>
            <a:pPr lvl="1"/>
            <a:r>
              <a:rPr lang="en-US" altLang="ko-KR" sz="1600" dirty="0"/>
              <a:t>MPU-6050</a:t>
            </a:r>
            <a:r>
              <a:rPr lang="ko-KR" altLang="en-US" sz="1600" dirty="0"/>
              <a:t>의 </a:t>
            </a:r>
            <a:r>
              <a:rPr lang="en-US" altLang="ko-KR" sz="1600" dirty="0"/>
              <a:t>I2C </a:t>
            </a:r>
            <a:r>
              <a:rPr lang="ko-KR" altLang="en-US" sz="1600" dirty="0"/>
              <a:t>주소를 상수로 저장</a:t>
            </a:r>
            <a:endParaRPr lang="en-US" altLang="ko-KR" sz="1600" dirty="0"/>
          </a:p>
          <a:p>
            <a:pPr lvl="1"/>
            <a:r>
              <a:rPr lang="ko-KR" altLang="en-US" sz="1600" dirty="0"/>
              <a:t>대부분 </a:t>
            </a:r>
            <a:r>
              <a:rPr lang="en-US" altLang="ko-KR" sz="1600" dirty="0"/>
              <a:t>0x68, </a:t>
            </a:r>
            <a:r>
              <a:rPr lang="ko-KR" altLang="en-US" sz="1600" dirty="0"/>
              <a:t>점퍼로 </a:t>
            </a:r>
            <a:r>
              <a:rPr lang="en-US" altLang="ko-KR" sz="1600" dirty="0"/>
              <a:t>AD0</a:t>
            </a:r>
            <a:r>
              <a:rPr lang="ko-KR" altLang="en-US" sz="1600" dirty="0"/>
              <a:t>을 변경 시 </a:t>
            </a:r>
            <a:r>
              <a:rPr lang="en-US" altLang="ko-KR" sz="1600" dirty="0"/>
              <a:t>0x69 </a:t>
            </a:r>
            <a:r>
              <a:rPr lang="ko-KR" altLang="en-US" sz="1600" dirty="0"/>
              <a:t>설정 필요</a:t>
            </a:r>
            <a:endParaRPr lang="en-US" altLang="ko-KR" sz="1600" dirty="0"/>
          </a:p>
          <a:p>
            <a:r>
              <a:rPr lang="en-US" altLang="ko-KR" sz="1800" dirty="0"/>
              <a:t>int16_t </a:t>
            </a:r>
            <a:r>
              <a:rPr lang="en-US" altLang="ko-KR" sz="1800" dirty="0" err="1"/>
              <a:t>AcX,AcY,AcZ,Tmp,GyX,GyY,GyZ</a:t>
            </a:r>
            <a:endParaRPr lang="en-US" altLang="ko-KR" sz="1800" dirty="0"/>
          </a:p>
          <a:p>
            <a:pPr lvl="1"/>
            <a:r>
              <a:rPr lang="ko-KR" altLang="en-US" sz="1600" dirty="0"/>
              <a:t>가속도 </a:t>
            </a:r>
            <a:r>
              <a:rPr lang="en-US" altLang="ko-KR" sz="1600" dirty="0"/>
              <a:t>3</a:t>
            </a:r>
            <a:r>
              <a:rPr lang="ko-KR" altLang="en-US" sz="1600" dirty="0"/>
              <a:t>축</a:t>
            </a:r>
            <a:r>
              <a:rPr lang="en-US" altLang="ko-KR" sz="1600" dirty="0"/>
              <a:t>, </a:t>
            </a:r>
            <a:r>
              <a:rPr lang="ko-KR" altLang="en-US" sz="1600" dirty="0"/>
              <a:t>온도 </a:t>
            </a:r>
            <a:r>
              <a:rPr lang="en-US" altLang="ko-KR" sz="1600" dirty="0"/>
              <a:t>RAW, </a:t>
            </a:r>
            <a:r>
              <a:rPr lang="ko-KR" altLang="en-US" sz="1600" dirty="0" err="1"/>
              <a:t>자이로</a:t>
            </a:r>
            <a:r>
              <a:rPr lang="ko-KR" altLang="en-US" sz="1600" dirty="0"/>
              <a:t> </a:t>
            </a:r>
            <a:r>
              <a:rPr lang="en-US" altLang="ko-KR" sz="1600" dirty="0"/>
              <a:t>3</a:t>
            </a:r>
            <a:r>
              <a:rPr lang="ko-KR" altLang="en-US" sz="1600" dirty="0"/>
              <a:t>축</a:t>
            </a:r>
            <a:endParaRPr lang="en-US" altLang="ko-KR" sz="1600" dirty="0"/>
          </a:p>
          <a:p>
            <a:pPr lvl="1"/>
            <a:r>
              <a:rPr lang="ko-KR" altLang="en-US" sz="1600" dirty="0"/>
              <a:t>각 축 데이터를 상위 바이트</a:t>
            </a:r>
            <a:r>
              <a:rPr lang="en-US" altLang="ko-KR" sz="1600" dirty="0"/>
              <a:t>(H)</a:t>
            </a:r>
            <a:r>
              <a:rPr lang="ko-KR" altLang="en-US" sz="1600" dirty="0"/>
              <a:t>와 하위 바이트</a:t>
            </a:r>
            <a:r>
              <a:rPr lang="en-US" altLang="ko-KR" sz="1600" dirty="0"/>
              <a:t>(H) </a:t>
            </a:r>
            <a:r>
              <a:rPr lang="ko-KR" altLang="en-US" sz="1600" dirty="0"/>
              <a:t>두 개로 제공하고</a:t>
            </a:r>
            <a:r>
              <a:rPr lang="en-US" altLang="ko-KR" sz="1600" dirty="0"/>
              <a:t>, </a:t>
            </a:r>
            <a:r>
              <a:rPr lang="ko-KR" altLang="en-US" sz="1600" dirty="0"/>
              <a:t>이걸 합쳐서 </a:t>
            </a:r>
            <a:r>
              <a:rPr lang="en-US" altLang="ko-KR" sz="1600" dirty="0"/>
              <a:t>16</a:t>
            </a:r>
            <a:r>
              <a:rPr lang="ko-KR" altLang="en-US" sz="1600" dirty="0"/>
              <a:t>비트로 만든다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35986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524FE-8DD7-92C0-CC0D-7976690E4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F998FA-95CF-C7E2-7DB1-8E04DD7F6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자이로</a:t>
            </a:r>
            <a:r>
              <a:rPr lang="en-US" altLang="ko-KR" dirty="0"/>
              <a:t>/</a:t>
            </a:r>
            <a:r>
              <a:rPr lang="ko-KR" altLang="en-US" dirty="0"/>
              <a:t>가속도 센서 실습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97F8A7-686A-D200-0AFF-EBBF9084EF81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5E11C3-E2D1-A834-DB51-A4A2C5AAFD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002" b="483"/>
          <a:stretch>
            <a:fillRect/>
          </a:stretch>
        </p:blipFill>
        <p:spPr>
          <a:xfrm>
            <a:off x="674789" y="2597574"/>
            <a:ext cx="4790643" cy="2196935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9A35EF-9538-BFE0-F6E1-C78F9743291F}"/>
              </a:ext>
            </a:extLst>
          </p:cNvPr>
          <p:cNvSpPr txBox="1">
            <a:spLocks/>
          </p:cNvSpPr>
          <p:nvPr/>
        </p:nvSpPr>
        <p:spPr>
          <a:xfrm>
            <a:off x="5603760" y="1549839"/>
            <a:ext cx="5861280" cy="4292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/>
              <a:t>Wire.beginTransmission</a:t>
            </a:r>
            <a:r>
              <a:rPr lang="en-US" altLang="ko-KR" sz="1800" dirty="0"/>
              <a:t>(MPU);</a:t>
            </a:r>
          </a:p>
          <a:p>
            <a:pPr lvl="1"/>
            <a:r>
              <a:rPr lang="en-US" altLang="ko-KR" sz="1600" dirty="0"/>
              <a:t>MPU</a:t>
            </a:r>
            <a:r>
              <a:rPr lang="ko-KR" altLang="en-US" sz="1600" dirty="0"/>
              <a:t>로 데이터 전송 시작</a:t>
            </a:r>
            <a:endParaRPr lang="en-US" altLang="ko-KR" sz="1600" dirty="0"/>
          </a:p>
          <a:p>
            <a:r>
              <a:rPr lang="en-US" altLang="ko-KR" sz="1800" dirty="0" err="1"/>
              <a:t>Wire.write</a:t>
            </a:r>
            <a:r>
              <a:rPr lang="en-US" altLang="ko-KR" sz="1800" dirty="0"/>
              <a:t>(0x6B)</a:t>
            </a:r>
          </a:p>
          <a:p>
            <a:pPr lvl="1"/>
            <a:r>
              <a:rPr lang="ko-KR" altLang="en-US" sz="1600" dirty="0"/>
              <a:t>전원 관리 레지스터 지정</a:t>
            </a:r>
            <a:endParaRPr lang="en-US" altLang="ko-KR" sz="1600" dirty="0"/>
          </a:p>
          <a:p>
            <a:pPr lvl="1"/>
            <a:r>
              <a:rPr lang="en-US" altLang="ko-KR" sz="1600" dirty="0"/>
              <a:t>“0x6B</a:t>
            </a:r>
            <a:r>
              <a:rPr lang="ko-KR" altLang="en-US" sz="1600" dirty="0"/>
              <a:t>부터 순서대로 읽겠다</a:t>
            </a:r>
            <a:r>
              <a:rPr lang="en-US" altLang="ko-KR" sz="1600" dirty="0"/>
              <a:t>.” </a:t>
            </a:r>
            <a:r>
              <a:rPr lang="ko-KR" altLang="en-US" sz="1600" dirty="0"/>
              <a:t>라는 내부 레지스터 포인터 이동</a:t>
            </a:r>
            <a:endParaRPr lang="en-US" altLang="ko-KR" sz="1600" dirty="0"/>
          </a:p>
          <a:p>
            <a:r>
              <a:rPr lang="en-US" altLang="ko-KR" sz="1800" dirty="0" err="1"/>
              <a:t>Wire.endTransmission</a:t>
            </a:r>
            <a:r>
              <a:rPr lang="en-US" altLang="ko-KR" sz="1800" dirty="0"/>
              <a:t>(true);</a:t>
            </a:r>
          </a:p>
          <a:p>
            <a:pPr lvl="1"/>
            <a:r>
              <a:rPr lang="en-US" altLang="ko-KR" sz="1600" dirty="0"/>
              <a:t>I2C</a:t>
            </a:r>
            <a:r>
              <a:rPr lang="ko-KR" altLang="en-US" sz="1600" dirty="0"/>
              <a:t>에 </a:t>
            </a:r>
            <a:r>
              <a:rPr lang="en-US" altLang="ko-KR" sz="1600" dirty="0"/>
              <a:t>STOP </a:t>
            </a:r>
            <a:r>
              <a:rPr lang="ko-KR" altLang="en-US" sz="1600" dirty="0"/>
              <a:t>조건 전송 </a:t>
            </a:r>
            <a:r>
              <a:rPr lang="en-US" altLang="ko-KR" sz="1600" dirty="0"/>
              <a:t>( </a:t>
            </a:r>
            <a:r>
              <a:rPr lang="ko-KR" altLang="en-US" sz="1600" dirty="0"/>
              <a:t>쓰기 동작 마무리 </a:t>
            </a:r>
            <a:r>
              <a:rPr lang="en-US" altLang="ko-KR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57999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6EFDB-CA0A-A035-B8C1-377D11E22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25A687-9CF9-C3D1-0866-46FE90593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자이로</a:t>
            </a:r>
            <a:r>
              <a:rPr lang="en-US" altLang="ko-KR" dirty="0"/>
              <a:t>/</a:t>
            </a:r>
            <a:r>
              <a:rPr lang="ko-KR" altLang="en-US" dirty="0"/>
              <a:t>가속도 센서 실습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340863-F100-0BA2-AF64-CC3505FDDD60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14783A-0A1B-2221-1848-523987589EE1}"/>
              </a:ext>
            </a:extLst>
          </p:cNvPr>
          <p:cNvSpPr txBox="1">
            <a:spLocks/>
          </p:cNvSpPr>
          <p:nvPr/>
        </p:nvSpPr>
        <p:spPr>
          <a:xfrm>
            <a:off x="5603760" y="1549839"/>
            <a:ext cx="5861280" cy="4292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/>
              <a:t>Wire.requestForm</a:t>
            </a:r>
            <a:r>
              <a:rPr lang="en-US" altLang="ko-KR" sz="1800" dirty="0"/>
              <a:t>(MPU, 14, true);</a:t>
            </a:r>
          </a:p>
          <a:p>
            <a:pPr lvl="1"/>
            <a:r>
              <a:rPr lang="en-US" altLang="ko-KR" sz="1600" dirty="0"/>
              <a:t>MPU</a:t>
            </a:r>
            <a:r>
              <a:rPr lang="ko-KR" altLang="en-US" sz="1600" dirty="0"/>
              <a:t>에 데이터를 </a:t>
            </a:r>
            <a:r>
              <a:rPr lang="en-US" altLang="ko-KR" sz="1600" dirty="0"/>
              <a:t>14</a:t>
            </a:r>
            <a:r>
              <a:rPr lang="ko-KR" altLang="en-US" sz="1600" dirty="0"/>
              <a:t>바이트로 요청</a:t>
            </a:r>
            <a:endParaRPr lang="en-US" altLang="ko-KR" sz="1600" dirty="0"/>
          </a:p>
          <a:p>
            <a:pPr lvl="1"/>
            <a:r>
              <a:rPr lang="en-US" altLang="ko-KR" sz="1600" dirty="0"/>
              <a:t>true : </a:t>
            </a:r>
            <a:r>
              <a:rPr lang="ko-KR" altLang="en-US" sz="1600" dirty="0"/>
              <a:t>읽기 완료 후 </a:t>
            </a:r>
            <a:r>
              <a:rPr lang="en-US" altLang="ko-KR" sz="1600" dirty="0"/>
              <a:t>STOP</a:t>
            </a:r>
          </a:p>
          <a:p>
            <a:pPr lvl="1"/>
            <a:r>
              <a:rPr lang="en-US" altLang="ko-KR" sz="1600" dirty="0"/>
              <a:t>14 </a:t>
            </a:r>
            <a:r>
              <a:rPr lang="ko-KR" altLang="en-US" sz="1600" dirty="0"/>
              <a:t>바이트 구성</a:t>
            </a:r>
            <a:endParaRPr lang="en-US" altLang="ko-KR" sz="1600" dirty="0"/>
          </a:p>
          <a:p>
            <a:pPr lvl="2"/>
            <a:r>
              <a:rPr lang="ko-KR" altLang="en-US" sz="1400" dirty="0"/>
              <a:t>가속도 </a:t>
            </a:r>
            <a:r>
              <a:rPr lang="en-US" altLang="ko-KR" sz="1400" dirty="0"/>
              <a:t>X/Y/Z : 6</a:t>
            </a:r>
            <a:r>
              <a:rPr lang="ko-KR" altLang="en-US" sz="1400" dirty="0"/>
              <a:t>바이트</a:t>
            </a:r>
            <a:r>
              <a:rPr lang="en-US" altLang="ko-KR" sz="1400" dirty="0"/>
              <a:t>(</a:t>
            </a:r>
            <a:r>
              <a:rPr lang="ko-KR" altLang="en-US" sz="1400" dirty="0"/>
              <a:t>각 </a:t>
            </a:r>
            <a:r>
              <a:rPr lang="en-US" altLang="ko-KR" sz="1400" dirty="0"/>
              <a:t>2</a:t>
            </a:r>
            <a:r>
              <a:rPr lang="ko-KR" altLang="en-US" sz="1400" dirty="0"/>
              <a:t>바이트</a:t>
            </a:r>
            <a:r>
              <a:rPr lang="en-US" altLang="ko-KR" sz="1400" dirty="0"/>
              <a:t>)</a:t>
            </a:r>
          </a:p>
          <a:p>
            <a:pPr lvl="2"/>
            <a:r>
              <a:rPr lang="ko-KR" altLang="en-US" sz="1400" dirty="0"/>
              <a:t>온도 </a:t>
            </a:r>
            <a:r>
              <a:rPr lang="en-US" altLang="ko-KR" sz="1400" dirty="0"/>
              <a:t>: 2</a:t>
            </a:r>
            <a:r>
              <a:rPr lang="ko-KR" altLang="en-US" sz="1400" dirty="0"/>
              <a:t>바이트</a:t>
            </a:r>
            <a:endParaRPr lang="en-US" altLang="ko-KR" sz="1400" dirty="0"/>
          </a:p>
          <a:p>
            <a:pPr lvl="2"/>
            <a:r>
              <a:rPr lang="ko-KR" altLang="en-US" sz="1400" dirty="0" err="1"/>
              <a:t>자이로</a:t>
            </a:r>
            <a:r>
              <a:rPr lang="ko-KR" altLang="en-US" sz="1400" dirty="0"/>
              <a:t> </a:t>
            </a:r>
            <a:r>
              <a:rPr lang="en-US" altLang="ko-KR" sz="1400" dirty="0"/>
              <a:t>X/Y/Z : 6</a:t>
            </a:r>
            <a:r>
              <a:rPr lang="ko-KR" altLang="en-US" sz="1400" dirty="0"/>
              <a:t>바이트</a:t>
            </a:r>
            <a:r>
              <a:rPr lang="en-US" altLang="ko-KR" sz="1400" dirty="0"/>
              <a:t>(</a:t>
            </a:r>
            <a:r>
              <a:rPr lang="ko-KR" altLang="en-US" sz="1400" dirty="0"/>
              <a:t>각 </a:t>
            </a:r>
            <a:r>
              <a:rPr lang="en-US" altLang="ko-KR" sz="1400" dirty="0"/>
              <a:t>2</a:t>
            </a:r>
            <a:r>
              <a:rPr lang="ko-KR" altLang="en-US" sz="1400" dirty="0"/>
              <a:t>바이트</a:t>
            </a:r>
            <a:r>
              <a:rPr lang="en-US" altLang="ko-KR" sz="1400" dirty="0"/>
              <a:t>)</a:t>
            </a:r>
          </a:p>
          <a:p>
            <a:r>
              <a:rPr lang="en-US" altLang="ko-KR" sz="1800" dirty="0"/>
              <a:t>ACX=</a:t>
            </a:r>
            <a:r>
              <a:rPr lang="en-US" altLang="ko-KR" sz="1800" dirty="0" err="1"/>
              <a:t>Wire.read</a:t>
            </a:r>
            <a:r>
              <a:rPr lang="en-US" altLang="ko-KR" sz="1800" dirty="0"/>
              <a:t>()&lt;&lt;8 | </a:t>
            </a:r>
            <a:r>
              <a:rPr lang="en-US" altLang="ko-KR" sz="1800" dirty="0" err="1"/>
              <a:t>Wire.read</a:t>
            </a:r>
            <a:r>
              <a:rPr lang="en-US" altLang="ko-KR" sz="1800" dirty="0"/>
              <a:t>();</a:t>
            </a:r>
            <a:endParaRPr lang="en-US" altLang="ko-KR" sz="1600" dirty="0"/>
          </a:p>
          <a:p>
            <a:pPr lvl="1"/>
            <a:r>
              <a:rPr lang="ko-KR" altLang="en-US" sz="1600" dirty="0"/>
              <a:t>상위 바이트</a:t>
            </a:r>
            <a:r>
              <a:rPr lang="en-US" altLang="ko-KR" sz="1600" dirty="0"/>
              <a:t>(8</a:t>
            </a:r>
            <a:r>
              <a:rPr lang="ko-KR" altLang="en-US" sz="1600" dirty="0"/>
              <a:t>비트</a:t>
            </a:r>
            <a:r>
              <a:rPr lang="en-US" altLang="ko-KR" sz="1600" dirty="0"/>
              <a:t>)</a:t>
            </a:r>
            <a:r>
              <a:rPr lang="ko-KR" altLang="en-US" sz="1600" dirty="0"/>
              <a:t>와 하위 바이트</a:t>
            </a:r>
            <a:r>
              <a:rPr lang="en-US" altLang="ko-KR" sz="1600" dirty="0"/>
              <a:t>(8</a:t>
            </a:r>
            <a:r>
              <a:rPr lang="ko-KR" altLang="en-US" sz="1600" dirty="0"/>
              <a:t>비트</a:t>
            </a:r>
            <a:r>
              <a:rPr lang="en-US" altLang="ko-KR" sz="1600" dirty="0"/>
              <a:t>)</a:t>
            </a:r>
            <a:r>
              <a:rPr lang="ko-KR" altLang="en-US" sz="1600" dirty="0"/>
              <a:t>를 읽어와 연결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060B3C-DB0C-18B1-6ED2-75EAEA1F8A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0245" b="64347"/>
          <a:stretch>
            <a:fillRect/>
          </a:stretch>
        </p:blipFill>
        <p:spPr>
          <a:xfrm>
            <a:off x="536460" y="2407886"/>
            <a:ext cx="5061543" cy="257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1188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01333-3DF0-D00B-8D71-8C4E5899A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45678EE0-EB7D-345E-64A0-D7EC3BF54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E61C803-664E-E5D7-B825-5896B2C14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68" y="224276"/>
            <a:ext cx="7810500" cy="2971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35AC6AB-B43B-5508-7937-AA6D7FF08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93" y="3109474"/>
            <a:ext cx="7953375" cy="35242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B2D093F-CCE8-A89A-7AAF-C4CC8E8DF1B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6067"/>
          <a:stretch>
            <a:fillRect/>
          </a:stretch>
        </p:blipFill>
        <p:spPr>
          <a:xfrm>
            <a:off x="6496051" y="1899800"/>
            <a:ext cx="4670714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264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FCC17-D4F4-18C1-4102-8AD6553A8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71D48-BD0F-7D0F-7481-C626CBAA3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자이로</a:t>
            </a:r>
            <a:r>
              <a:rPr lang="en-US" altLang="ko-KR" dirty="0"/>
              <a:t>/</a:t>
            </a:r>
            <a:r>
              <a:rPr lang="ko-KR" altLang="en-US" dirty="0"/>
              <a:t>가속도 센서 실습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6C9C21-02B7-429F-9DDA-9CCFA9BDACED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7B7827-7546-3916-D307-EDCBA9C60695}"/>
              </a:ext>
            </a:extLst>
          </p:cNvPr>
          <p:cNvSpPr txBox="1">
            <a:spLocks/>
          </p:cNvSpPr>
          <p:nvPr/>
        </p:nvSpPr>
        <p:spPr>
          <a:xfrm>
            <a:off x="838200" y="4082813"/>
            <a:ext cx="10515600" cy="2401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가속도 </a:t>
            </a:r>
            <a:r>
              <a:rPr lang="en-US" altLang="ko-KR" sz="1800" dirty="0"/>
              <a:t>: </a:t>
            </a:r>
            <a:r>
              <a:rPr lang="ko-KR" altLang="en-US" sz="1800" dirty="0"/>
              <a:t>기본 설정이면 </a:t>
            </a:r>
            <a:r>
              <a:rPr lang="en-US" altLang="ko-KR" sz="1800" dirty="0"/>
              <a:t>±2g </a:t>
            </a:r>
            <a:r>
              <a:rPr lang="ko-KR" altLang="en-US" sz="1800" dirty="0"/>
              <a:t>범위</a:t>
            </a:r>
            <a:r>
              <a:rPr lang="en-US" altLang="ko-KR" sz="1800" dirty="0"/>
              <a:t>, </a:t>
            </a:r>
            <a:r>
              <a:rPr lang="ko-KR" altLang="en-US" sz="1800" dirty="0"/>
              <a:t>축에 따라 정지 상태에서도 중력 방향 축에 약 </a:t>
            </a:r>
            <a:r>
              <a:rPr lang="en-US" altLang="ko-KR" sz="1800" dirty="0"/>
              <a:t>±16384 </a:t>
            </a:r>
            <a:r>
              <a:rPr lang="ko-KR" altLang="en-US" sz="1800" dirty="0"/>
              <a:t>근처가 나올 수 있다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온도</a:t>
            </a:r>
            <a:r>
              <a:rPr lang="en-US" altLang="ko-KR" sz="1800" dirty="0"/>
              <a:t>(°C) : RAW/340 + 36.53</a:t>
            </a:r>
          </a:p>
          <a:p>
            <a:r>
              <a:rPr lang="ko-KR" altLang="en-US" sz="1800" dirty="0" err="1"/>
              <a:t>자이로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기본 설정이면 </a:t>
            </a:r>
            <a:r>
              <a:rPr lang="en-US" altLang="ko-KR" sz="1800" dirty="0"/>
              <a:t>±250°/s </a:t>
            </a:r>
            <a:r>
              <a:rPr lang="ko-KR" altLang="en-US" sz="1800" dirty="0"/>
              <a:t>범위</a:t>
            </a:r>
            <a:r>
              <a:rPr lang="en-US" altLang="ko-KR" sz="1800" dirty="0"/>
              <a:t>, </a:t>
            </a:r>
            <a:r>
              <a:rPr lang="ko-KR" altLang="en-US" sz="1800" dirty="0"/>
              <a:t>각속도</a:t>
            </a:r>
            <a:r>
              <a:rPr lang="en-US" altLang="ko-KR" sz="1800" dirty="0"/>
              <a:t>(°/s) = RAW / 131.0(</a:t>
            </a:r>
            <a:r>
              <a:rPr lang="ko-KR" altLang="en-US" sz="1800" dirty="0"/>
              <a:t>기본 감도일 때</a:t>
            </a:r>
            <a:r>
              <a:rPr lang="en-US" altLang="ko-KR" sz="1800" dirty="0"/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B8FE89-1596-5CEA-D3D6-08C0841B53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331" t="58516" r="346" b="453"/>
          <a:stretch>
            <a:fillRect/>
          </a:stretch>
        </p:blipFill>
        <p:spPr>
          <a:xfrm>
            <a:off x="2726998" y="1412567"/>
            <a:ext cx="6738004" cy="267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50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8E92E-8F8D-4C68-A0E0-ED80C90DC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BC32A-447A-6C1D-0B42-45D984AA3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온습도</a:t>
            </a:r>
            <a:r>
              <a:rPr lang="ko-KR" altLang="en-US" dirty="0"/>
              <a:t> 센서 종류</a:t>
            </a:r>
          </a:p>
        </p:txBody>
      </p:sp>
      <p:pic>
        <p:nvPicPr>
          <p:cNvPr id="63492" name="Picture 4" descr="Grove - Temperature &amp; Humidity Sensor Pro (DHT22/AM2302) - The Pi Hut">
            <a:extLst>
              <a:ext uri="{FF2B5EF4-FFF2-40B4-BE49-F238E27FC236}">
                <a16:creationId xmlns:a16="http://schemas.microsoft.com/office/drawing/2014/main" id="{6FCF1569-9B02-8EFF-9DE8-2F61459069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" t="9931" b="9931"/>
          <a:stretch>
            <a:fillRect/>
          </a:stretch>
        </p:blipFill>
        <p:spPr bwMode="auto">
          <a:xfrm>
            <a:off x="7872686" y="4523772"/>
            <a:ext cx="1953036" cy="163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0" name="Picture 2" descr="아두이노 온습도 센서(DHT11) - 주식회사 씽크타운">
            <a:extLst>
              <a:ext uri="{FF2B5EF4-FFF2-40B4-BE49-F238E27FC236}">
                <a16:creationId xmlns:a16="http://schemas.microsoft.com/office/drawing/2014/main" id="{F4C8C25E-9B20-A521-C581-AE898D082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7" t="10670" r="13255" b="9581"/>
          <a:stretch>
            <a:fillRect/>
          </a:stretch>
        </p:blipFill>
        <p:spPr bwMode="auto">
          <a:xfrm>
            <a:off x="5174369" y="4352487"/>
            <a:ext cx="1693272" cy="180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AD96EFD-B3EE-BF53-5F46-BB8E23D03D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350700"/>
              </p:ext>
            </p:extLst>
          </p:nvPr>
        </p:nvGraphicFramePr>
        <p:xfrm>
          <a:off x="2032000" y="1385575"/>
          <a:ext cx="8127999" cy="4926325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70378822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57103958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51975937"/>
                    </a:ext>
                  </a:extLst>
                </a:gridCol>
              </a:tblGrid>
              <a:tr h="492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DHT11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DHT22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4802136"/>
                  </a:ext>
                </a:extLst>
              </a:tr>
              <a:tr h="492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전압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3V~5V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3V~5V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0780793"/>
                  </a:ext>
                </a:extLst>
              </a:tr>
              <a:tr h="492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소비 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2.5mA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2.5mA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309324"/>
                  </a:ext>
                </a:extLst>
              </a:tr>
              <a:tr h="492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습도 측정 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20~80% </a:t>
                      </a:r>
                      <a:r>
                        <a:rPr lang="en-US" altLang="ko-KR" sz="1400" dirty="0"/>
                        <a:t>(5% </a:t>
                      </a:r>
                      <a:r>
                        <a:rPr lang="ko-KR" altLang="en-US" sz="1400" dirty="0"/>
                        <a:t>오차</a:t>
                      </a:r>
                      <a:r>
                        <a:rPr lang="en-US" altLang="ko-KR" sz="1400" dirty="0"/>
                        <a:t>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0~100% </a:t>
                      </a:r>
                      <a:r>
                        <a:rPr lang="en-US" altLang="ko-KR" sz="1400" dirty="0"/>
                        <a:t>(2~5% </a:t>
                      </a:r>
                      <a:r>
                        <a:rPr lang="ko-KR" altLang="en-US" sz="1400" dirty="0"/>
                        <a:t>오차</a:t>
                      </a:r>
                      <a:r>
                        <a:rPr lang="en-US" altLang="ko-KR" sz="1400" dirty="0"/>
                        <a:t>) 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4389146"/>
                  </a:ext>
                </a:extLst>
              </a:tr>
              <a:tr h="492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온도 측정 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0~50°C </a:t>
                      </a:r>
                      <a:r>
                        <a:rPr lang="en-US" altLang="ko-KR" sz="1400" dirty="0"/>
                        <a:t>(±2°C </a:t>
                      </a:r>
                      <a:r>
                        <a:rPr lang="ko-KR" altLang="en-US" sz="1400" dirty="0"/>
                        <a:t>오차</a:t>
                      </a:r>
                      <a:r>
                        <a:rPr lang="en-US" altLang="ko-KR" sz="1400" dirty="0"/>
                        <a:t>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-40~80°C </a:t>
                      </a:r>
                      <a:r>
                        <a:rPr lang="en-US" altLang="ko-KR" sz="1400" dirty="0"/>
                        <a:t>(±0.5°C </a:t>
                      </a:r>
                      <a:r>
                        <a:rPr lang="ko-KR" altLang="en-US" sz="1400" dirty="0"/>
                        <a:t>오차</a:t>
                      </a:r>
                      <a:r>
                        <a:rPr lang="en-US" altLang="ko-KR" sz="1400" dirty="0"/>
                        <a:t>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8525328"/>
                  </a:ext>
                </a:extLst>
              </a:tr>
              <a:tr h="492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샘플링 주기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1Hz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0.5Hz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763339"/>
                  </a:ext>
                </a:extLst>
              </a:tr>
              <a:tr h="19695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센서 모듈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6563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87915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89899-340D-6AAB-8589-75B2C4DC3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484A58-DDA2-BA6C-859B-CBD91F2DB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서보</a:t>
            </a:r>
            <a:r>
              <a:rPr lang="ko-KR" altLang="en-US" dirty="0"/>
              <a:t> 모터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1B37D2-0CD1-FD91-391D-7A98E4D54F10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6949328-5A94-3AE1-408C-24CCD8062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3760" y="1549839"/>
            <a:ext cx="5861280" cy="4292406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DC</a:t>
            </a:r>
            <a:r>
              <a:rPr lang="ko-KR" altLang="en-US" sz="2000" dirty="0"/>
              <a:t> 모터와 달리 속도와 각도를 모두 제어할 수 있는 모터</a:t>
            </a:r>
            <a:endParaRPr lang="en-US" altLang="ko-KR" sz="2000" dirty="0"/>
          </a:p>
          <a:p>
            <a:r>
              <a:rPr lang="ko-KR" altLang="en-US" sz="2000" dirty="0"/>
              <a:t>활용 </a:t>
            </a:r>
            <a:r>
              <a:rPr lang="en-US" altLang="ko-KR" sz="2000" dirty="0"/>
              <a:t>: RC</a:t>
            </a:r>
            <a:r>
              <a:rPr lang="ko-KR" altLang="en-US" sz="2000" dirty="0" err="1"/>
              <a:t>카의</a:t>
            </a:r>
            <a:r>
              <a:rPr lang="ko-KR" altLang="en-US" sz="2000" dirty="0"/>
              <a:t> 방향 제어</a:t>
            </a:r>
            <a:r>
              <a:rPr lang="en-US" altLang="ko-KR" sz="2000" dirty="0"/>
              <a:t>, </a:t>
            </a:r>
            <a:r>
              <a:rPr lang="ko-KR" altLang="en-US" sz="2000" dirty="0"/>
              <a:t>로봇의 관절 제어</a:t>
            </a:r>
            <a:r>
              <a:rPr lang="en-US" altLang="ko-KR" sz="2000" dirty="0"/>
              <a:t>, </a:t>
            </a:r>
            <a:r>
              <a:rPr lang="ko-KR" altLang="en-US" sz="2000" dirty="0"/>
              <a:t>잠금 장치 열고 닫음 등</a:t>
            </a:r>
            <a:endParaRPr lang="en-US" altLang="ko-KR" sz="2000" dirty="0"/>
          </a:p>
        </p:txBody>
      </p:sp>
      <p:pic>
        <p:nvPicPr>
          <p:cNvPr id="6146" name="Picture 2" descr="아두이노 서보모터 SG-90 B117 : 모터 기획전 &gt; 모터 &gt; 모터/로봇/전자키트">
            <a:extLst>
              <a:ext uri="{FF2B5EF4-FFF2-40B4-BE49-F238E27FC236}">
                <a16:creationId xmlns:a16="http://schemas.microsoft.com/office/drawing/2014/main" id="{67B3BCA6-8CB2-49B1-BECD-E9D47CD0B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9" t="20741" r="15185" b="20371"/>
          <a:stretch>
            <a:fillRect/>
          </a:stretch>
        </p:blipFill>
        <p:spPr bwMode="auto">
          <a:xfrm>
            <a:off x="1086680" y="1549839"/>
            <a:ext cx="3856754" cy="342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아두이노 스터디 - DC 모터 : 네이버 블로그">
            <a:extLst>
              <a:ext uri="{FF2B5EF4-FFF2-40B4-BE49-F238E27FC236}">
                <a16:creationId xmlns:a16="http://schemas.microsoft.com/office/drawing/2014/main" id="{CD705B24-5B36-447A-6A7D-F93B9BCB5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940" y="5405439"/>
            <a:ext cx="944081" cy="63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3C7FF2-00A1-7C7F-2D3E-6C9E1D9CBA0E}"/>
              </a:ext>
            </a:extLst>
          </p:cNvPr>
          <p:cNvSpPr txBox="1"/>
          <p:nvPr/>
        </p:nvSpPr>
        <p:spPr>
          <a:xfrm>
            <a:off x="2860021" y="5540654"/>
            <a:ext cx="1491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※ DC </a:t>
            </a:r>
            <a:r>
              <a:rPr lang="ko-KR" altLang="en-US" dirty="0"/>
              <a:t>모터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327BF26-E5CF-873A-C376-3922A7A26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388252"/>
              </p:ext>
            </p:extLst>
          </p:nvPr>
        </p:nvGraphicFramePr>
        <p:xfrm>
          <a:off x="6266620" y="3427778"/>
          <a:ext cx="4838700" cy="17538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9350">
                  <a:extLst>
                    <a:ext uri="{9D8B030D-6E8A-4147-A177-3AD203B41FA5}">
                      <a16:colId xmlns:a16="http://schemas.microsoft.com/office/drawing/2014/main" val="707138077"/>
                    </a:ext>
                  </a:extLst>
                </a:gridCol>
                <a:gridCol w="2419350">
                  <a:extLst>
                    <a:ext uri="{9D8B030D-6E8A-4147-A177-3AD203B41FA5}">
                      <a16:colId xmlns:a16="http://schemas.microsoft.com/office/drawing/2014/main" val="3002405254"/>
                    </a:ext>
                  </a:extLst>
                </a:gridCol>
              </a:tblGrid>
              <a:tr h="5846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노란색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9888616"/>
                  </a:ext>
                </a:extLst>
              </a:tr>
              <a:tr h="5846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빨간색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VCC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257210"/>
                  </a:ext>
                </a:extLst>
              </a:tr>
              <a:tr h="5846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검정색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갈색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GND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34877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88927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5028E-9D3F-C0C9-16E9-95AA55CF4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6F84B-6719-254A-68E3-1C2DD5B83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서보</a:t>
            </a:r>
            <a:r>
              <a:rPr lang="ko-KR" altLang="en-US" dirty="0"/>
              <a:t> 모터 실습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5CB472-8639-1E7B-3F6A-00F69BAAC565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357E71-BBB4-C6A0-0947-90003CD05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780B57-9801-7705-777B-FFE3F5A34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268" y="1282126"/>
            <a:ext cx="61817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0960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72136-BE66-56F3-7FB8-D8E9AC6FA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C7069-6251-04F3-5822-143DD411B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서보</a:t>
            </a:r>
            <a:r>
              <a:rPr lang="ko-KR" altLang="en-US" dirty="0"/>
              <a:t> 모터 실습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EB0069-C337-14E8-3285-2D3991E028AA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04E184-9CC9-565A-6A82-1BB8C51FD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A736B6-AE86-B2C4-C641-772D467CA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662" y="887057"/>
            <a:ext cx="578167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818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79E5E-867C-7C04-58E6-8DB47D47C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58515-E9F5-1C77-65D7-1EBB7D047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LCD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875F52-31EA-BD2F-C92F-A19376BF7293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D1AF6C71-8F4D-2D27-6A7E-6BFCC5D28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3760" y="1549839"/>
            <a:ext cx="5861280" cy="4292406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액정 디스플레이</a:t>
            </a:r>
            <a:r>
              <a:rPr lang="en-US" altLang="ko-KR" sz="2000" dirty="0"/>
              <a:t> (Liquid Crystal Display)</a:t>
            </a:r>
          </a:p>
          <a:p>
            <a:r>
              <a:rPr lang="ko-KR" altLang="en-US" sz="2000" dirty="0"/>
              <a:t>뒷면에 빛을 내는 </a:t>
            </a:r>
            <a:r>
              <a:rPr lang="ko-KR" altLang="en-US" sz="2000" dirty="0" err="1"/>
              <a:t>백라이트를</a:t>
            </a:r>
            <a:r>
              <a:rPr lang="ko-KR" altLang="en-US" sz="2000" dirty="0"/>
              <a:t> 배치하고 앞면에 액정을 두어 전기 신호에 따라 빛을 차단하거나 통과시키는 방식</a:t>
            </a:r>
            <a:endParaRPr lang="en-US" altLang="ko-KR" sz="2000" dirty="0"/>
          </a:p>
          <a:p>
            <a:r>
              <a:rPr lang="ko-KR" altLang="en-US" sz="2000" dirty="0"/>
              <a:t>문자나 숫자 등을 표시하는 장치</a:t>
            </a:r>
            <a:endParaRPr lang="en-US" altLang="ko-KR" sz="2000" dirty="0"/>
          </a:p>
        </p:txBody>
      </p:sp>
      <p:pic>
        <p:nvPicPr>
          <p:cNvPr id="8194" name="Picture 2" descr="아두이노 - LCD 디스플레이 : 네이버 블로그">
            <a:extLst>
              <a:ext uri="{FF2B5EF4-FFF2-40B4-BE49-F238E27FC236}">
                <a16:creationId xmlns:a16="http://schemas.microsoft.com/office/drawing/2014/main" id="{DACD6817-265A-BC7D-A18A-C71226604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328" y="1730405"/>
            <a:ext cx="4050106" cy="346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44242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AD5D4-1F8B-C9DF-91AA-641948A10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00A4FC-CD51-416B-1293-A00561858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LCD </a:t>
            </a:r>
            <a:r>
              <a:rPr lang="ko-KR" altLang="en-US" dirty="0"/>
              <a:t>사용 함수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01456E-9FE4-6E72-FE8C-521C9347F0FB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3BE0895-9CC5-CA4E-0455-1FDCB1215E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50871"/>
              </p:ext>
            </p:extLst>
          </p:nvPr>
        </p:nvGraphicFramePr>
        <p:xfrm>
          <a:off x="944657" y="1418166"/>
          <a:ext cx="10302686" cy="4831648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3343430">
                  <a:extLst>
                    <a:ext uri="{9D8B030D-6E8A-4147-A177-3AD203B41FA5}">
                      <a16:colId xmlns:a16="http://schemas.microsoft.com/office/drawing/2014/main" val="778410855"/>
                    </a:ext>
                  </a:extLst>
                </a:gridCol>
                <a:gridCol w="6959256">
                  <a:extLst>
                    <a:ext uri="{9D8B030D-6E8A-4147-A177-3AD203B41FA5}">
                      <a16:colId xmlns:a16="http://schemas.microsoft.com/office/drawing/2014/main" val="2844750320"/>
                    </a:ext>
                  </a:extLst>
                </a:gridCol>
              </a:tblGrid>
              <a:tr h="6039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함수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514045"/>
                  </a:ext>
                </a:extLst>
              </a:tr>
              <a:tr h="603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begin()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LCD</a:t>
                      </a:r>
                      <a:r>
                        <a:rPr lang="ko-KR" altLang="en-US" dirty="0"/>
                        <a:t>를 시작한다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3567233"/>
                  </a:ext>
                </a:extLst>
              </a:tr>
              <a:tr h="603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clear()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내용을 초기화한다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1988941"/>
                  </a:ext>
                </a:extLst>
              </a:tr>
              <a:tr h="603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setCursor</a:t>
                      </a:r>
                      <a:r>
                        <a:rPr lang="en-US" altLang="ko-KR" dirty="0"/>
                        <a:t>(col, row)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col, row</a:t>
                      </a:r>
                      <a:r>
                        <a:rPr lang="ko-KR" altLang="en-US" dirty="0"/>
                        <a:t>로 커서를 이동한다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6744543"/>
                  </a:ext>
                </a:extLst>
              </a:tr>
              <a:tr h="603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print(“</a:t>
                      </a:r>
                      <a:r>
                        <a:rPr lang="ko-KR" altLang="en-US" dirty="0"/>
                        <a:t>내용</a:t>
                      </a:r>
                      <a:r>
                        <a:rPr lang="en-US" altLang="ko-KR" dirty="0"/>
                        <a:t>”)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“</a:t>
                      </a:r>
                      <a:r>
                        <a:rPr lang="ko-KR" altLang="en-US" dirty="0"/>
                        <a:t>내용</a:t>
                      </a:r>
                      <a:r>
                        <a:rPr lang="en-US" altLang="ko-KR" dirty="0"/>
                        <a:t>” </a:t>
                      </a:r>
                      <a:r>
                        <a:rPr lang="ko-KR" altLang="en-US" dirty="0"/>
                        <a:t>글자를 출력한다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645815"/>
                  </a:ext>
                </a:extLst>
              </a:tr>
              <a:tr h="603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home()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커서를 </a:t>
                      </a:r>
                      <a:r>
                        <a:rPr lang="en-US" altLang="ko-KR" dirty="0"/>
                        <a:t>(0,0)</a:t>
                      </a:r>
                      <a:r>
                        <a:rPr lang="ko-KR" altLang="en-US" dirty="0"/>
                        <a:t>으로 이동한다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7991345"/>
                  </a:ext>
                </a:extLst>
              </a:tr>
              <a:tr h="603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display()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내용을 표시한다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0412217"/>
                  </a:ext>
                </a:extLst>
              </a:tr>
              <a:tr h="603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noDisplay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내용을 숨긴다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859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75726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9F86F-7FD3-1880-F045-A25370EB1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2AC6B2-1067-895C-89A9-BFC5906D6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LCD </a:t>
            </a:r>
            <a:r>
              <a:rPr lang="ko-KR" altLang="en-US" dirty="0"/>
              <a:t>사용 함수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4E87AB-F5A7-9D93-E1F0-741461C4BCE8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17860D9-8106-06AB-3935-789D1D9C95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986867"/>
              </p:ext>
            </p:extLst>
          </p:nvPr>
        </p:nvGraphicFramePr>
        <p:xfrm>
          <a:off x="944657" y="1418166"/>
          <a:ext cx="10302686" cy="4779432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3343430">
                  <a:extLst>
                    <a:ext uri="{9D8B030D-6E8A-4147-A177-3AD203B41FA5}">
                      <a16:colId xmlns:a16="http://schemas.microsoft.com/office/drawing/2014/main" val="778410855"/>
                    </a:ext>
                  </a:extLst>
                </a:gridCol>
                <a:gridCol w="6959256">
                  <a:extLst>
                    <a:ext uri="{9D8B030D-6E8A-4147-A177-3AD203B41FA5}">
                      <a16:colId xmlns:a16="http://schemas.microsoft.com/office/drawing/2014/main" val="2844750320"/>
                    </a:ext>
                  </a:extLst>
                </a:gridCol>
              </a:tblGrid>
              <a:tr h="531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함수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514045"/>
                  </a:ext>
                </a:extLst>
              </a:tr>
              <a:tr h="531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backlight()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백라이트를</a:t>
                      </a:r>
                      <a:r>
                        <a:rPr lang="ko-KR" altLang="en-US" dirty="0"/>
                        <a:t> 켠다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3567233"/>
                  </a:ext>
                </a:extLst>
              </a:tr>
              <a:tr h="531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noBacklight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백라이트를</a:t>
                      </a:r>
                      <a:r>
                        <a:rPr lang="ko-KR" altLang="en-US" dirty="0"/>
                        <a:t> 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1988941"/>
                  </a:ext>
                </a:extLst>
              </a:tr>
              <a:tr h="531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cursor()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밑줄 커서를 표시한다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6744543"/>
                  </a:ext>
                </a:extLst>
              </a:tr>
              <a:tr h="531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noCursor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커서를 표시하지 않는다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645815"/>
                  </a:ext>
                </a:extLst>
              </a:tr>
              <a:tr h="531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scrollDisplayLeft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표시된 내용을 좌측으로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칸 이동한다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7991345"/>
                  </a:ext>
                </a:extLst>
              </a:tr>
              <a:tr h="531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scrollDisplayRight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표시된 내용을 우측으로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칸 이동한다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0412217"/>
                  </a:ext>
                </a:extLst>
              </a:tr>
              <a:tr h="531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leftToRight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문자 표시를 좌측에서 우측으로 설정한다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859230"/>
                  </a:ext>
                </a:extLst>
              </a:tr>
              <a:tr h="531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rightToLeft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문자 표시를 우측에서 좌측으로 설정한다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7614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97092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78C36-3EB7-0A19-4635-3F8063E10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B170A-F5BB-D3BE-3307-4F18203F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LCD</a:t>
            </a:r>
            <a:r>
              <a:rPr lang="ko-KR" altLang="en-US" dirty="0"/>
              <a:t> 실습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C75EC1-465E-B251-7D10-39B3E41DE06A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40EFC7-AA03-5085-8418-58984830A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494697-45DF-0F83-EBF3-05DE4A220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350" y="1549839"/>
            <a:ext cx="81153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0497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DE021-6EB2-07B6-70B5-CCEBA25B2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1A48E-7796-B193-493B-B72B0C68C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LCD</a:t>
            </a:r>
            <a:r>
              <a:rPr lang="ko-KR" altLang="en-US" dirty="0"/>
              <a:t> 실습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34C46A-3A03-AEDB-D680-758B87A8DD53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EC6C36-7D96-A6BF-CFFB-4AE500ADC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825350-12E0-DB0A-AD2F-E859D64AB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736" y="342900"/>
            <a:ext cx="5267325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4519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1D780-7B0F-0340-E740-7F44BB086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06922E-7023-82EB-0B7E-45A82E667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서보</a:t>
            </a:r>
            <a:r>
              <a:rPr lang="ko-KR" altLang="en-US" dirty="0"/>
              <a:t> 모터</a:t>
            </a:r>
            <a:r>
              <a:rPr lang="en-US" altLang="ko-KR" dirty="0"/>
              <a:t>, LCD Quiz</a:t>
            </a:r>
            <a:endParaRPr lang="ko-KR" altLang="en-US" dirty="0"/>
          </a:p>
        </p:txBody>
      </p:sp>
      <p:sp>
        <p:nvSpPr>
          <p:cNvPr id="5" name="내용 개체 틀 5">
            <a:extLst>
              <a:ext uri="{FF2B5EF4-FFF2-40B4-BE49-F238E27FC236}">
                <a16:creationId xmlns:a16="http://schemas.microsoft.com/office/drawing/2014/main" id="{B1A3A54C-F5D7-52CA-5A2B-CF5A0E527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839"/>
            <a:ext cx="10515600" cy="4627124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가변 저항을 이용하여 </a:t>
            </a:r>
            <a:r>
              <a:rPr lang="ko-KR" altLang="en-US" dirty="0" err="1"/>
              <a:t>서보</a:t>
            </a:r>
            <a:r>
              <a:rPr lang="ko-KR" altLang="en-US" dirty="0"/>
              <a:t> 모터를 제어하며</a:t>
            </a:r>
            <a:r>
              <a:rPr lang="en-US" altLang="ko-KR" dirty="0"/>
              <a:t>, </a:t>
            </a:r>
            <a:r>
              <a:rPr lang="ko-KR" altLang="en-US" dirty="0" err="1"/>
              <a:t>서보</a:t>
            </a:r>
            <a:r>
              <a:rPr lang="ko-KR" altLang="en-US" dirty="0"/>
              <a:t> 모터의 각도 값을 </a:t>
            </a:r>
            <a:r>
              <a:rPr lang="en-US" altLang="ko-KR" dirty="0"/>
              <a:t>LCD </a:t>
            </a:r>
            <a:r>
              <a:rPr lang="ko-KR" altLang="en-US" dirty="0"/>
              <a:t>에 출력하는 회로를 구성하고 </a:t>
            </a:r>
            <a:r>
              <a:rPr lang="ko-KR" altLang="en-US" dirty="0" err="1"/>
              <a:t>동작하시오</a:t>
            </a:r>
            <a:r>
              <a:rPr lang="en-US" altLang="ko-KR" dirty="0"/>
              <a:t>.</a:t>
            </a:r>
          </a:p>
        </p:txBody>
      </p:sp>
      <p:pic>
        <p:nvPicPr>
          <p:cNvPr id="4" name="Picture 2" descr="아두이노]Breadboard Jumper Cables(20P-SET) 점퍼 케이블 (M1000006992)">
            <a:extLst>
              <a:ext uri="{FF2B5EF4-FFF2-40B4-BE49-F238E27FC236}">
                <a16:creationId xmlns:a16="http://schemas.microsoft.com/office/drawing/2014/main" id="{13F05291-23B6-C4C6-E06D-23D276C4B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165" y="4324888"/>
            <a:ext cx="1940813" cy="194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4E96C08-3001-2790-E35D-D8F51F4DD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1902" y="3021351"/>
            <a:ext cx="1619476" cy="10955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20CE067-2656-59EC-75CB-073958F523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578" y="2989341"/>
            <a:ext cx="2522922" cy="9590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A9D854-423D-3304-2F38-11E6304A8102}"/>
              </a:ext>
            </a:extLst>
          </p:cNvPr>
          <p:cNvSpPr txBox="1"/>
          <p:nvPr/>
        </p:nvSpPr>
        <p:spPr>
          <a:xfrm>
            <a:off x="7846273" y="4272682"/>
            <a:ext cx="1661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B82850-770B-4ADD-40C3-52479D83E9C6}"/>
              </a:ext>
            </a:extLst>
          </p:cNvPr>
          <p:cNvSpPr txBox="1"/>
          <p:nvPr/>
        </p:nvSpPr>
        <p:spPr>
          <a:xfrm>
            <a:off x="4937805" y="6092354"/>
            <a:ext cx="1661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점퍼 케이블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B2CD4C-8849-59C3-337A-BF98A6D2CF3A}"/>
              </a:ext>
            </a:extLst>
          </p:cNvPr>
          <p:cNvSpPr txBox="1"/>
          <p:nvPr/>
        </p:nvSpPr>
        <p:spPr>
          <a:xfrm>
            <a:off x="2042044" y="4276811"/>
            <a:ext cx="2222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아두이노</a:t>
            </a:r>
            <a:r>
              <a:rPr lang="ko-KR" altLang="en-US" dirty="0"/>
              <a:t> 호환보드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2BAB54-0600-4039-C7A1-22ECA91910EC}"/>
              </a:ext>
            </a:extLst>
          </p:cNvPr>
          <p:cNvSpPr txBox="1"/>
          <p:nvPr/>
        </p:nvSpPr>
        <p:spPr>
          <a:xfrm>
            <a:off x="2218081" y="6088580"/>
            <a:ext cx="1619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LCD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87FABB-C1DC-CF3B-7B9F-FD35C9F7E8C9}"/>
              </a:ext>
            </a:extLst>
          </p:cNvPr>
          <p:cNvSpPr txBox="1"/>
          <p:nvPr/>
        </p:nvSpPr>
        <p:spPr>
          <a:xfrm>
            <a:off x="4798165" y="4268404"/>
            <a:ext cx="2222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서보</a:t>
            </a:r>
            <a:r>
              <a:rPr lang="ko-KR" altLang="en-US" dirty="0"/>
              <a:t> 모터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8FF7FF-3372-33DE-50C9-BAA5C5E0C9A5}"/>
              </a:ext>
            </a:extLst>
          </p:cNvPr>
          <p:cNvSpPr txBox="1"/>
          <p:nvPr/>
        </p:nvSpPr>
        <p:spPr>
          <a:xfrm>
            <a:off x="7699585" y="6088580"/>
            <a:ext cx="1619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가변 저항</a:t>
            </a:r>
          </a:p>
        </p:txBody>
      </p:sp>
      <p:pic>
        <p:nvPicPr>
          <p:cNvPr id="8" name="Picture 2" descr="아두이노 - LCD 디스플레이 : 네이버 블로그">
            <a:extLst>
              <a:ext uri="{FF2B5EF4-FFF2-40B4-BE49-F238E27FC236}">
                <a16:creationId xmlns:a16="http://schemas.microsoft.com/office/drawing/2014/main" id="{A6D325E6-B8DF-B75B-5324-B527AFF62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082" y="4615052"/>
            <a:ext cx="1619475" cy="138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아두이노 서보모터 SG-90 B117 : 모터 기획전 &gt; 모터 &gt; 모터/로봇/전자키트">
            <a:extLst>
              <a:ext uri="{FF2B5EF4-FFF2-40B4-BE49-F238E27FC236}">
                <a16:creationId xmlns:a16="http://schemas.microsoft.com/office/drawing/2014/main" id="{C24A88F4-AF12-95F1-4907-86B4BD8DD4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9" t="20741" r="15185" b="20371"/>
          <a:stretch>
            <a:fillRect/>
          </a:stretch>
        </p:blipFill>
        <p:spPr bwMode="auto">
          <a:xfrm>
            <a:off x="5171897" y="2749578"/>
            <a:ext cx="1619477" cy="143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아두이노 가변저항 모듈 (20KΩ) [ELB030640] / 디바이스마트">
            <a:extLst>
              <a:ext uri="{FF2B5EF4-FFF2-40B4-BE49-F238E27FC236}">
                <a16:creationId xmlns:a16="http://schemas.microsoft.com/office/drawing/2014/main" id="{63AC3D55-1C2B-9F42-2193-F2C8E59B44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0" t="11567" r="8222" b="12644"/>
          <a:stretch>
            <a:fillRect/>
          </a:stretch>
        </p:blipFill>
        <p:spPr bwMode="auto">
          <a:xfrm>
            <a:off x="7660259" y="4622478"/>
            <a:ext cx="1526969" cy="139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0481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72FC9-D487-AF67-3687-23AEB67B5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AC498E-D1E9-2115-74F6-6C1E30FA4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서보</a:t>
            </a:r>
            <a:r>
              <a:rPr lang="ko-KR" altLang="en-US" dirty="0"/>
              <a:t> 모터</a:t>
            </a:r>
            <a:r>
              <a:rPr lang="en-US" altLang="ko-KR" dirty="0"/>
              <a:t>, LCD Quiz</a:t>
            </a:r>
            <a:endParaRPr lang="ko-KR" altLang="en-US" dirty="0"/>
          </a:p>
        </p:txBody>
      </p:sp>
      <p:sp>
        <p:nvSpPr>
          <p:cNvPr id="15" name="내용 개체 틀 5">
            <a:extLst>
              <a:ext uri="{FF2B5EF4-FFF2-40B4-BE49-F238E27FC236}">
                <a16:creationId xmlns:a16="http://schemas.microsoft.com/office/drawing/2014/main" id="{F851039B-DD56-51A6-A15C-3BA48F3A2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839"/>
            <a:ext cx="10515600" cy="4627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4000" b="1" dirty="0">
                <a:solidFill>
                  <a:srgbClr val="FF0000"/>
                </a:solidFill>
              </a:rPr>
              <a:t>정답</a:t>
            </a:r>
            <a:endParaRPr lang="en-US" altLang="ko-KR" sz="4000" b="1" dirty="0">
              <a:solidFill>
                <a:srgbClr val="FF0000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C9A5470-5F0A-76BF-8BA7-6DC65F3FA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49768" y="886195"/>
            <a:ext cx="5620953" cy="632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161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56DE9-4E3C-72E9-00D0-9481AAC5F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B4EA9C-7E03-37B2-C5E9-28AEE8A1B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DHT11 </a:t>
            </a:r>
            <a:r>
              <a:rPr lang="ko-KR" altLang="en-US" dirty="0"/>
              <a:t>실습</a:t>
            </a:r>
          </a:p>
        </p:txBody>
      </p:sp>
      <p:pic>
        <p:nvPicPr>
          <p:cNvPr id="17" name="Picture 2" descr="아두이노 온습도 센서(DHT11) - 주식회사 씽크타운">
            <a:extLst>
              <a:ext uri="{FF2B5EF4-FFF2-40B4-BE49-F238E27FC236}">
                <a16:creationId xmlns:a16="http://schemas.microsoft.com/office/drawing/2014/main" id="{F6BF7066-52E0-EDA0-187A-8572FAE7B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7" t="10670" r="13255" b="9581"/>
          <a:stretch>
            <a:fillRect/>
          </a:stretch>
        </p:blipFill>
        <p:spPr bwMode="auto">
          <a:xfrm rot="19200000">
            <a:off x="4197802" y="1261394"/>
            <a:ext cx="3796395" cy="405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31789A07-BD25-6B4D-B761-8C3F730364B2}"/>
              </a:ext>
            </a:extLst>
          </p:cNvPr>
          <p:cNvSpPr/>
          <p:nvPr/>
        </p:nvSpPr>
        <p:spPr>
          <a:xfrm>
            <a:off x="4314388" y="4927710"/>
            <a:ext cx="1080000" cy="25400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위로 굽음 18">
            <a:extLst>
              <a:ext uri="{FF2B5EF4-FFF2-40B4-BE49-F238E27FC236}">
                <a16:creationId xmlns:a16="http://schemas.microsoft.com/office/drawing/2014/main" id="{6416BE1E-FF0E-CFA9-53F6-6B48C20434C3}"/>
              </a:ext>
            </a:extLst>
          </p:cNvPr>
          <p:cNvSpPr/>
          <p:nvPr/>
        </p:nvSpPr>
        <p:spPr>
          <a:xfrm flipH="1">
            <a:off x="5709241" y="5364124"/>
            <a:ext cx="1440000" cy="462600"/>
          </a:xfrm>
          <a:prstGeom prst="bentUp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75CC0095-981D-F32A-E7B1-EE44C723D0D6}"/>
              </a:ext>
            </a:extLst>
          </p:cNvPr>
          <p:cNvSpPr/>
          <p:nvPr/>
        </p:nvSpPr>
        <p:spPr>
          <a:xfrm rot="10800000">
            <a:off x="6724433" y="4267310"/>
            <a:ext cx="720000" cy="25400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E7643B-74D1-3DBE-8AD6-7268FEC19AFE}"/>
              </a:ext>
            </a:extLst>
          </p:cNvPr>
          <p:cNvSpPr txBox="1"/>
          <p:nvPr/>
        </p:nvSpPr>
        <p:spPr>
          <a:xfrm>
            <a:off x="3126575" y="4870044"/>
            <a:ext cx="114326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dirty="0"/>
              <a:t>전원</a:t>
            </a:r>
            <a:r>
              <a:rPr lang="en-US" altLang="ko-KR" dirty="0"/>
              <a:t>(5V)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9227A7-5571-F279-080B-921C96980C4B}"/>
              </a:ext>
            </a:extLst>
          </p:cNvPr>
          <p:cNvSpPr txBox="1"/>
          <p:nvPr/>
        </p:nvSpPr>
        <p:spPr>
          <a:xfrm>
            <a:off x="7444433" y="4209644"/>
            <a:ext cx="140936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dirty="0"/>
              <a:t>접지</a:t>
            </a:r>
            <a:r>
              <a:rPr lang="en-US" altLang="ko-KR" dirty="0"/>
              <a:t>(GND)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17427B-8292-0C73-6791-0A1237DB7A0D}"/>
              </a:ext>
            </a:extLst>
          </p:cNvPr>
          <p:cNvSpPr txBox="1"/>
          <p:nvPr/>
        </p:nvSpPr>
        <p:spPr>
          <a:xfrm>
            <a:off x="7149241" y="5575725"/>
            <a:ext cx="8531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dirty="0"/>
              <a:t>신호선</a:t>
            </a: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06A07481-B1AD-A745-366B-E7BB20182696}"/>
              </a:ext>
            </a:extLst>
          </p:cNvPr>
          <p:cNvSpPr/>
          <p:nvPr/>
        </p:nvSpPr>
        <p:spPr>
          <a:xfrm rot="10800000">
            <a:off x="6326019" y="4800710"/>
            <a:ext cx="2160000" cy="2540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BBB904-F22D-00A3-5B63-ECD5115126D9}"/>
              </a:ext>
            </a:extLst>
          </p:cNvPr>
          <p:cNvSpPr txBox="1"/>
          <p:nvPr/>
        </p:nvSpPr>
        <p:spPr>
          <a:xfrm>
            <a:off x="8486019" y="4743044"/>
            <a:ext cx="80502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dirty="0"/>
              <a:t>사용</a:t>
            </a:r>
            <a:r>
              <a:rPr lang="en-US" altLang="ko-KR" dirty="0"/>
              <a:t>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43700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8F647-72DE-DFC8-4F7C-390C53985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D43F5B-C565-C2BC-F573-3043F4436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서보</a:t>
            </a:r>
            <a:r>
              <a:rPr lang="ko-KR" altLang="en-US" dirty="0"/>
              <a:t> 모터</a:t>
            </a:r>
            <a:r>
              <a:rPr lang="en-US" altLang="ko-KR" dirty="0"/>
              <a:t>, LCD Quiz</a:t>
            </a:r>
            <a:endParaRPr lang="ko-KR" altLang="en-US" dirty="0"/>
          </a:p>
        </p:txBody>
      </p:sp>
      <p:sp>
        <p:nvSpPr>
          <p:cNvPr id="15" name="내용 개체 틀 5">
            <a:extLst>
              <a:ext uri="{FF2B5EF4-FFF2-40B4-BE49-F238E27FC236}">
                <a16:creationId xmlns:a16="http://schemas.microsoft.com/office/drawing/2014/main" id="{152A3F97-573C-FFAA-DABB-D3D0C6FEA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839"/>
            <a:ext cx="10515600" cy="4627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4000" b="1" dirty="0">
                <a:solidFill>
                  <a:srgbClr val="FF0000"/>
                </a:solidFill>
              </a:rPr>
              <a:t>정답</a:t>
            </a:r>
            <a:endParaRPr lang="en-US" altLang="ko-KR" sz="4000" b="1" dirty="0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2BD603-A15F-69E1-CD2E-87B3E5B4F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89467"/>
            <a:ext cx="4905375" cy="3505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E16D5B-EDD6-17A5-AC6B-34832EF59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907" y="2119313"/>
            <a:ext cx="50673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6819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C535A-90B6-66BB-B77F-377BAE48F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9F0400-454C-B848-6F8E-B811F27C8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RFID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592CDE-2287-17A3-79C4-FFE712912BCB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4FEDE0C1-F338-482E-ADDD-7033E856D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3760" y="1549839"/>
            <a:ext cx="5861280" cy="4292406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Radio Frequency Identification</a:t>
            </a:r>
          </a:p>
          <a:p>
            <a:r>
              <a:rPr lang="ko-KR" altLang="en-US" sz="2000" dirty="0"/>
              <a:t>무선 주파수 식별</a:t>
            </a:r>
            <a:endParaRPr lang="en-US" altLang="ko-KR" sz="2000" dirty="0"/>
          </a:p>
          <a:p>
            <a:r>
              <a:rPr lang="ko-KR" altLang="en-US" sz="2000" dirty="0"/>
              <a:t>사물 또는 동물에 고유한 식별코드를 부여하고</a:t>
            </a:r>
            <a:r>
              <a:rPr lang="en-US" altLang="ko-KR" sz="2000" dirty="0"/>
              <a:t>, </a:t>
            </a:r>
            <a:r>
              <a:rPr lang="ko-KR" altLang="en-US" sz="2000" dirty="0"/>
              <a:t>이를 무선주파수</a:t>
            </a:r>
            <a:r>
              <a:rPr lang="en-US" altLang="ko-KR" sz="2000" dirty="0"/>
              <a:t>(</a:t>
            </a:r>
            <a:r>
              <a:rPr lang="ko-KR" altLang="en-US" sz="2000" dirty="0"/>
              <a:t>전파</a:t>
            </a:r>
            <a:r>
              <a:rPr lang="en-US" altLang="ko-KR" sz="2000" dirty="0"/>
              <a:t>)</a:t>
            </a:r>
            <a:r>
              <a:rPr lang="ko-KR" altLang="en-US" sz="2000" dirty="0"/>
              <a:t>를 이용하여 식별하는 기술</a:t>
            </a:r>
            <a:endParaRPr lang="en-US" altLang="ko-KR" sz="2000" dirty="0"/>
          </a:p>
          <a:p>
            <a:r>
              <a:rPr lang="en-US" altLang="ko-KR" sz="2000" dirty="0"/>
              <a:t>ID</a:t>
            </a:r>
            <a:r>
              <a:rPr lang="ko-KR" altLang="en-US" sz="2000" dirty="0"/>
              <a:t>를 저장하는 태그</a:t>
            </a:r>
            <a:r>
              <a:rPr lang="en-US" altLang="ko-KR" sz="2000" dirty="0"/>
              <a:t>(Tag)</a:t>
            </a:r>
            <a:r>
              <a:rPr lang="ko-KR" altLang="en-US" sz="2000" dirty="0"/>
              <a:t>와 </a:t>
            </a:r>
            <a:r>
              <a:rPr lang="en-US" altLang="ko-KR" sz="2000" dirty="0"/>
              <a:t>ID </a:t>
            </a:r>
            <a:r>
              <a:rPr lang="ko-KR" altLang="en-US" sz="2000" dirty="0"/>
              <a:t>데이터를 읽는 리더</a:t>
            </a:r>
            <a:r>
              <a:rPr lang="en-US" altLang="ko-KR" sz="2000" dirty="0"/>
              <a:t>(Reader)</a:t>
            </a:r>
            <a:r>
              <a:rPr lang="ko-KR" altLang="en-US" sz="2000" dirty="0"/>
              <a:t>로 분류된다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활용 </a:t>
            </a:r>
            <a:r>
              <a:rPr lang="en-US" altLang="ko-KR" sz="2000" dirty="0"/>
              <a:t>: </a:t>
            </a:r>
            <a:r>
              <a:rPr lang="ko-KR" altLang="en-US" sz="2000" dirty="0"/>
              <a:t>버스 교통 카드</a:t>
            </a:r>
            <a:r>
              <a:rPr lang="en-US" altLang="ko-KR" sz="2000" dirty="0"/>
              <a:t>, </a:t>
            </a:r>
            <a:r>
              <a:rPr lang="ko-KR" altLang="en-US" sz="2000" dirty="0"/>
              <a:t>회사 출입 카드</a:t>
            </a:r>
            <a:r>
              <a:rPr lang="en-US" altLang="ko-KR" sz="2000" dirty="0"/>
              <a:t>, </a:t>
            </a:r>
            <a:r>
              <a:rPr lang="ko-KR" altLang="en-US" sz="2000" dirty="0"/>
              <a:t>호텔 출입 카드 등</a:t>
            </a:r>
            <a:endParaRPr lang="en-US" altLang="ko-KR" sz="2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860348D-D91C-861F-27DF-A2F8EDB85D81}"/>
              </a:ext>
            </a:extLst>
          </p:cNvPr>
          <p:cNvGrpSpPr/>
          <p:nvPr/>
        </p:nvGrpSpPr>
        <p:grpSpPr>
          <a:xfrm>
            <a:off x="726960" y="1426965"/>
            <a:ext cx="4792992" cy="4415280"/>
            <a:chOff x="726960" y="1426965"/>
            <a:chExt cx="4792992" cy="4415280"/>
          </a:xfrm>
        </p:grpSpPr>
        <p:pic>
          <p:nvPicPr>
            <p:cNvPr id="1026" name="Picture 2" descr="25 RFID 리더기 모듈 세트 아두이노 우노 보드 베스트 부품">
              <a:extLst>
                <a:ext uri="{FF2B5EF4-FFF2-40B4-BE49-F238E27FC236}">
                  <a16:creationId xmlns:a16="http://schemas.microsoft.com/office/drawing/2014/main" id="{29B4E5E1-7DE3-0328-C115-A6DF1E9FA4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22" t="8221" r="8044" b="11067"/>
            <a:stretch>
              <a:fillRect/>
            </a:stretch>
          </p:blipFill>
          <p:spPr bwMode="auto">
            <a:xfrm>
              <a:off x="726960" y="1426965"/>
              <a:ext cx="4602492" cy="4415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280647C9-B627-5D0A-EB0E-C4AC2876B84B}"/>
                </a:ext>
              </a:extLst>
            </p:cNvPr>
            <p:cNvSpPr/>
            <p:nvPr/>
          </p:nvSpPr>
          <p:spPr>
            <a:xfrm>
              <a:off x="4572000" y="1426965"/>
              <a:ext cx="947952" cy="87684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142893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B1128-2813-6BCA-428A-C318F86DE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94172C-E3F0-F65C-84C5-B107C732C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RFID</a:t>
            </a:r>
            <a:endParaRPr lang="ko-KR" altLang="en-US" dirty="0"/>
          </a:p>
        </p:txBody>
      </p:sp>
      <p:pic>
        <p:nvPicPr>
          <p:cNvPr id="12" name="그림 11" descr="회로, 전자 공학, 전자제품, 회로 구성요소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903CCB1-0DEB-6961-5ED6-BCF9C1D00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95" t="12037" r="19527" b="63519"/>
          <a:stretch>
            <a:fillRect/>
          </a:stretch>
        </p:blipFill>
        <p:spPr>
          <a:xfrm rot="5400000">
            <a:off x="361672" y="2138762"/>
            <a:ext cx="3845136" cy="3114560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79C3673-AE82-9CF2-92B4-A64A63D8B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365475"/>
              </p:ext>
            </p:extLst>
          </p:nvPr>
        </p:nvGraphicFramePr>
        <p:xfrm>
          <a:off x="4241800" y="1117492"/>
          <a:ext cx="7315200" cy="5166992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485900">
                  <a:extLst>
                    <a:ext uri="{9D8B030D-6E8A-4147-A177-3AD203B41FA5}">
                      <a16:colId xmlns:a16="http://schemas.microsoft.com/office/drawing/2014/main" val="778410855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2844750320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4186378352"/>
                    </a:ext>
                  </a:extLst>
                </a:gridCol>
              </a:tblGrid>
              <a:tr h="5692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/>
                        <a:t>핀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/>
                        <a:t>의미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/>
                        <a:t>설명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337363"/>
                  </a:ext>
                </a:extLst>
              </a:tr>
              <a:tr h="5692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/>
                        <a:t>3.3V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/>
                        <a:t>전원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3567233"/>
                  </a:ext>
                </a:extLst>
              </a:tr>
              <a:tr h="5692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RST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리셋</a:t>
                      </a:r>
                      <a:r>
                        <a:rPr lang="en-US" altLang="ko-KR" sz="1600"/>
                        <a:t> (Reset)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모듈 초기화 및 다시 시작 시 사용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1988941"/>
                  </a:ext>
                </a:extLst>
              </a:tr>
              <a:tr h="6032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GND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접지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6744543"/>
                  </a:ext>
                </a:extLst>
              </a:tr>
              <a:tr h="5692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IRQ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인터럽트 </a:t>
                      </a:r>
                      <a:r>
                        <a:rPr lang="en-US" altLang="ko-KR" sz="1600"/>
                        <a:t>(</a:t>
                      </a:r>
                      <a:r>
                        <a:rPr lang="ko-KR" altLang="en-US" sz="1600"/>
                        <a:t>선택적</a:t>
                      </a:r>
                      <a:r>
                        <a:rPr lang="en-US" altLang="ko-KR" sz="1600"/>
                        <a:t>)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태그 감지 시 하드웨어 인터럽트 전송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en-US" altLang="ko-KR" sz="1600"/>
                        <a:t>(</a:t>
                      </a:r>
                      <a:r>
                        <a:rPr lang="ko-KR" altLang="en-US" sz="1600"/>
                        <a:t>보통 사용 </a:t>
                      </a:r>
                      <a:r>
                        <a:rPr lang="en-US" altLang="ko-KR" sz="1600"/>
                        <a:t>x)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645815"/>
                  </a:ext>
                </a:extLst>
              </a:tr>
              <a:tr h="5692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MISO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Master In Slave Out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RFID </a:t>
                      </a:r>
                      <a:r>
                        <a:rPr lang="ko-KR" altLang="en-US" sz="1600" dirty="0"/>
                        <a:t>모듈 → </a:t>
                      </a:r>
                      <a:r>
                        <a:rPr lang="ko-KR" altLang="en-US" sz="1600" dirty="0" err="1"/>
                        <a:t>아두이노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2566308"/>
                  </a:ext>
                </a:extLst>
              </a:tr>
              <a:tr h="5692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MOSI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Master</a:t>
                      </a:r>
                      <a:r>
                        <a:rPr lang="ko-KR" altLang="en-US" sz="1600"/>
                        <a:t> </a:t>
                      </a:r>
                      <a:r>
                        <a:rPr lang="en-US" altLang="ko-KR" sz="1600"/>
                        <a:t>Out</a:t>
                      </a:r>
                      <a:r>
                        <a:rPr lang="ko-KR" altLang="en-US" sz="1600"/>
                        <a:t> </a:t>
                      </a:r>
                      <a:r>
                        <a:rPr lang="en-US" altLang="ko-KR" sz="1600"/>
                        <a:t>Slave</a:t>
                      </a:r>
                      <a:r>
                        <a:rPr lang="ko-KR" altLang="en-US" sz="1600"/>
                        <a:t> </a:t>
                      </a:r>
                      <a:r>
                        <a:rPr lang="en-US" altLang="ko-KR" sz="1600"/>
                        <a:t>In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/>
                        <a:t>아두이노</a:t>
                      </a:r>
                      <a:r>
                        <a:rPr lang="ko-KR" altLang="en-US" sz="1600" dirty="0"/>
                        <a:t> → </a:t>
                      </a:r>
                      <a:r>
                        <a:rPr lang="en-US" altLang="ko-KR" sz="1600" dirty="0"/>
                        <a:t>RFID </a:t>
                      </a:r>
                      <a:r>
                        <a:rPr lang="ko-KR" altLang="en-US" sz="1600" dirty="0"/>
                        <a:t>모듈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7450260"/>
                  </a:ext>
                </a:extLst>
              </a:tr>
              <a:tr h="5692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SCK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Serial Clock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데이터 전송 동기화를 위한 클럭 신호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1649508"/>
                  </a:ext>
                </a:extLst>
              </a:tr>
              <a:tr h="5692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SDA(SS)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슬레이브 선택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어떤 장치와 통신할지 선택하는 신호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584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71017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B7CAF-9082-474D-F443-94FB0541F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59E1EF-E442-2A4C-5F7F-36BDB8070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RFID </a:t>
            </a:r>
            <a:r>
              <a:rPr lang="ko-KR" altLang="en-US" dirty="0"/>
              <a:t>동작원리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6B0410-4D91-C6A2-2B8A-476BD14024C1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3958892-BF12-CAD1-CAC1-087EC4B68654}"/>
              </a:ext>
            </a:extLst>
          </p:cNvPr>
          <p:cNvGrpSpPr/>
          <p:nvPr/>
        </p:nvGrpSpPr>
        <p:grpSpPr>
          <a:xfrm>
            <a:off x="829971" y="2431507"/>
            <a:ext cx="3165874" cy="2579141"/>
            <a:chOff x="901223" y="1472497"/>
            <a:chExt cx="3815636" cy="3108482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17066CEB-26BD-208D-33AE-E203A5798EC9}"/>
                </a:ext>
              </a:extLst>
            </p:cNvPr>
            <p:cNvGrpSpPr/>
            <p:nvPr/>
          </p:nvGrpSpPr>
          <p:grpSpPr>
            <a:xfrm>
              <a:off x="2052229" y="1472497"/>
              <a:ext cx="2664630" cy="3108482"/>
              <a:chOff x="5675434" y="1846630"/>
              <a:chExt cx="2664630" cy="3108482"/>
            </a:xfrm>
          </p:grpSpPr>
          <p:pic>
            <p:nvPicPr>
              <p:cNvPr id="9" name="Picture 2" descr="25 RFID 리더기 모듈 세트 아두이노 우노 보드 베스트 부품">
                <a:extLst>
                  <a:ext uri="{FF2B5EF4-FFF2-40B4-BE49-F238E27FC236}">
                    <a16:creationId xmlns:a16="http://schemas.microsoft.com/office/drawing/2014/main" id="{6141E842-F9B2-5D52-2E41-E7077D9D30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22" t="43686" r="39471" b="11067"/>
              <a:stretch>
                <a:fillRect/>
              </a:stretch>
            </p:blipFill>
            <p:spPr bwMode="auto">
              <a:xfrm rot="3936969">
                <a:off x="5471403" y="2050661"/>
                <a:ext cx="2883282" cy="24752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D3DE171F-3406-F3A5-97A0-91CA3BFB2A05}"/>
                  </a:ext>
                </a:extLst>
              </p:cNvPr>
              <p:cNvGrpSpPr/>
              <p:nvPr/>
            </p:nvGrpSpPr>
            <p:grpSpPr>
              <a:xfrm>
                <a:off x="6448421" y="2512444"/>
                <a:ext cx="1891643" cy="2442668"/>
                <a:chOff x="6448421" y="2512444"/>
                <a:chExt cx="1891643" cy="2442668"/>
              </a:xfrm>
            </p:grpSpPr>
            <p:sp>
              <p:nvSpPr>
                <p:cNvPr id="17" name="이등변 삼각형 16">
                  <a:extLst>
                    <a:ext uri="{FF2B5EF4-FFF2-40B4-BE49-F238E27FC236}">
                      <a16:creationId xmlns:a16="http://schemas.microsoft.com/office/drawing/2014/main" id="{9CB4FAB0-94C7-3A2F-CC7C-7FEBF4275066}"/>
                    </a:ext>
                  </a:extLst>
                </p:cNvPr>
                <p:cNvSpPr/>
                <p:nvPr/>
              </p:nvSpPr>
              <p:spPr>
                <a:xfrm rot="19976773">
                  <a:off x="7192398" y="2512444"/>
                  <a:ext cx="1147666" cy="1909849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이등변 삼각형 17">
                  <a:extLst>
                    <a:ext uri="{FF2B5EF4-FFF2-40B4-BE49-F238E27FC236}">
                      <a16:creationId xmlns:a16="http://schemas.microsoft.com/office/drawing/2014/main" id="{35C89172-203B-A5CB-951C-8BC0DBEE4DA9}"/>
                    </a:ext>
                  </a:extLst>
                </p:cNvPr>
                <p:cNvSpPr/>
                <p:nvPr/>
              </p:nvSpPr>
              <p:spPr>
                <a:xfrm rot="3899168">
                  <a:off x="6565793" y="4506963"/>
                  <a:ext cx="330777" cy="565521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66°</a:t>
                  </a:r>
                  <a:endParaRPr lang="ko-KR" altLang="en-US" dirty="0"/>
                </a:p>
              </p:txBody>
            </p:sp>
          </p:grp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0BBB6B6-D913-9D55-0DCC-4A7A5BF8A42C}"/>
                </a:ext>
              </a:extLst>
            </p:cNvPr>
            <p:cNvGrpSpPr/>
            <p:nvPr/>
          </p:nvGrpSpPr>
          <p:grpSpPr>
            <a:xfrm>
              <a:off x="901223" y="1730405"/>
              <a:ext cx="1407049" cy="1919682"/>
              <a:chOff x="1673666" y="1915071"/>
              <a:chExt cx="1565963" cy="2136494"/>
            </a:xfrm>
          </p:grpSpPr>
          <p:pic>
            <p:nvPicPr>
              <p:cNvPr id="1026" name="Picture 2" descr="25 RFID 리더기 모듈 세트 아두이노 우노 보드 베스트 부품">
                <a:extLst>
                  <a:ext uri="{FF2B5EF4-FFF2-40B4-BE49-F238E27FC236}">
                    <a16:creationId xmlns:a16="http://schemas.microsoft.com/office/drawing/2014/main" id="{9B41C783-2416-7AAC-833C-2913E19440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38" t="10079" r="46636" b="52042"/>
              <a:stretch>
                <a:fillRect/>
              </a:stretch>
            </p:blipFill>
            <p:spPr bwMode="auto">
              <a:xfrm>
                <a:off x="1673666" y="1915071"/>
                <a:ext cx="1565963" cy="20721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이등변 삼각형 11">
                <a:extLst>
                  <a:ext uri="{FF2B5EF4-FFF2-40B4-BE49-F238E27FC236}">
                    <a16:creationId xmlns:a16="http://schemas.microsoft.com/office/drawing/2014/main" id="{D31B7FAD-AEB4-E484-4C23-BCEE76385ED1}"/>
                  </a:ext>
                </a:extLst>
              </p:cNvPr>
              <p:cNvSpPr/>
              <p:nvPr/>
            </p:nvSpPr>
            <p:spPr>
              <a:xfrm>
                <a:off x="2871494" y="3357814"/>
                <a:ext cx="368135" cy="629392"/>
              </a:xfrm>
              <a:prstGeom prst="triangle">
                <a:avLst>
                  <a:gd name="adj" fmla="val 10000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66°</a:t>
                </a:r>
                <a:endParaRPr lang="ko-KR" altLang="en-US" dirty="0"/>
              </a:p>
            </p:txBody>
          </p:sp>
          <p:sp>
            <p:nvSpPr>
              <p:cNvPr id="14" name="이등변 삼각형 13">
                <a:extLst>
                  <a:ext uri="{FF2B5EF4-FFF2-40B4-BE49-F238E27FC236}">
                    <a16:creationId xmlns:a16="http://schemas.microsoft.com/office/drawing/2014/main" id="{A4178085-1231-9A57-A2DD-98DAFD44C3C4}"/>
                  </a:ext>
                </a:extLst>
              </p:cNvPr>
              <p:cNvSpPr/>
              <p:nvPr/>
            </p:nvSpPr>
            <p:spPr>
              <a:xfrm rot="5400000">
                <a:off x="1703731" y="3653365"/>
                <a:ext cx="368135" cy="428266"/>
              </a:xfrm>
              <a:prstGeom prst="triangle">
                <a:avLst>
                  <a:gd name="adj" fmla="val 10000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028" name="Picture 4" descr="아두이노 리더기모듈세트(RFID-RC500) R">
            <a:extLst>
              <a:ext uri="{FF2B5EF4-FFF2-40B4-BE49-F238E27FC236}">
                <a16:creationId xmlns:a16="http://schemas.microsoft.com/office/drawing/2014/main" id="{B7C6E61E-67E3-FE76-587D-16B0F503D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091" y="2326112"/>
            <a:ext cx="2577666" cy="257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서버 - 무료 과학 기술개 아이콘">
            <a:extLst>
              <a:ext uri="{FF2B5EF4-FFF2-40B4-BE49-F238E27FC236}">
                <a16:creationId xmlns:a16="http://schemas.microsoft.com/office/drawing/2014/main" id="{032907EA-7F92-D413-DFCC-C13D489D1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040" y="2431507"/>
            <a:ext cx="1702863" cy="226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48BCF42-5E56-6155-503C-A77A58E9CFB8}"/>
              </a:ext>
            </a:extLst>
          </p:cNvPr>
          <p:cNvSpPr txBox="1"/>
          <p:nvPr/>
        </p:nvSpPr>
        <p:spPr>
          <a:xfrm>
            <a:off x="9141787" y="4939115"/>
            <a:ext cx="2341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서버</a:t>
            </a:r>
            <a:r>
              <a:rPr lang="en-US" altLang="ko-KR" dirty="0"/>
              <a:t>(Server)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04C3C4-BFD7-B2EE-73F6-DDC184DA9051}"/>
              </a:ext>
            </a:extLst>
          </p:cNvPr>
          <p:cNvSpPr txBox="1"/>
          <p:nvPr/>
        </p:nvSpPr>
        <p:spPr>
          <a:xfrm>
            <a:off x="5313966" y="4939115"/>
            <a:ext cx="2341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RFID</a:t>
            </a:r>
            <a:r>
              <a:rPr lang="ko-KR" altLang="en-US" dirty="0"/>
              <a:t> 리더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8D4485-86BA-343D-3E75-3C4C73FA6315}"/>
              </a:ext>
            </a:extLst>
          </p:cNvPr>
          <p:cNvSpPr txBox="1"/>
          <p:nvPr/>
        </p:nvSpPr>
        <p:spPr>
          <a:xfrm>
            <a:off x="923830" y="4939115"/>
            <a:ext cx="2341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RFID</a:t>
            </a:r>
            <a:r>
              <a:rPr lang="ko-KR" altLang="en-US" dirty="0"/>
              <a:t> 태그</a:t>
            </a: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6F1724B0-1A30-DCFB-374A-F68633D99527}"/>
              </a:ext>
            </a:extLst>
          </p:cNvPr>
          <p:cNvSpPr/>
          <p:nvPr/>
        </p:nvSpPr>
        <p:spPr>
          <a:xfrm>
            <a:off x="3751333" y="3176390"/>
            <a:ext cx="1567790" cy="45126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ECE0A223-5084-0C4D-91A7-A8C8BD11F810}"/>
              </a:ext>
            </a:extLst>
          </p:cNvPr>
          <p:cNvSpPr/>
          <p:nvPr/>
        </p:nvSpPr>
        <p:spPr>
          <a:xfrm rot="10800000">
            <a:off x="3690519" y="3807149"/>
            <a:ext cx="1567790" cy="45126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64306B5A-1A1D-6CA3-212B-49C9228B387C}"/>
              </a:ext>
            </a:extLst>
          </p:cNvPr>
          <p:cNvSpPr/>
          <p:nvPr/>
        </p:nvSpPr>
        <p:spPr>
          <a:xfrm>
            <a:off x="7643462" y="3171082"/>
            <a:ext cx="1567790" cy="45126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B6E271A6-B95A-1EF2-79A2-05A625F4D99A}"/>
              </a:ext>
            </a:extLst>
          </p:cNvPr>
          <p:cNvSpPr/>
          <p:nvPr/>
        </p:nvSpPr>
        <p:spPr>
          <a:xfrm rot="10800000">
            <a:off x="7573997" y="3789170"/>
            <a:ext cx="1567790" cy="45126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D0C3B4-F0C9-B8A4-2BA3-0F86A3D48B11}"/>
              </a:ext>
            </a:extLst>
          </p:cNvPr>
          <p:cNvSpPr txBox="1"/>
          <p:nvPr/>
        </p:nvSpPr>
        <p:spPr>
          <a:xfrm>
            <a:off x="3358652" y="2554411"/>
            <a:ext cx="23413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전파생성 </a:t>
            </a:r>
            <a:endParaRPr lang="en-US" altLang="ko-KR" dirty="0"/>
          </a:p>
          <a:p>
            <a:pPr algn="ctr"/>
            <a:r>
              <a:rPr lang="en-US" altLang="ko-KR" dirty="0"/>
              <a:t>&amp; </a:t>
            </a:r>
            <a:r>
              <a:rPr lang="ko-KR" altLang="en-US" dirty="0"/>
              <a:t>전원 공급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E278A9-C132-F6D2-36D2-A575266C2EE1}"/>
              </a:ext>
            </a:extLst>
          </p:cNvPr>
          <p:cNvSpPr txBox="1"/>
          <p:nvPr/>
        </p:nvSpPr>
        <p:spPr>
          <a:xfrm>
            <a:off x="7187206" y="2554411"/>
            <a:ext cx="23413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서버 데이터</a:t>
            </a:r>
            <a:endParaRPr lang="en-US" altLang="ko-KR" dirty="0"/>
          </a:p>
          <a:p>
            <a:pPr algn="ctr"/>
            <a:r>
              <a:rPr lang="ko-KR" altLang="en-US" dirty="0"/>
              <a:t>수신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F5D759-9366-9E6A-11B2-F4F1B6EC2DED}"/>
              </a:ext>
            </a:extLst>
          </p:cNvPr>
          <p:cNvSpPr txBox="1"/>
          <p:nvPr/>
        </p:nvSpPr>
        <p:spPr>
          <a:xfrm>
            <a:off x="3354989" y="4362462"/>
            <a:ext cx="2341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/>
              <a:t>데이터 전송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F0AACA-419F-FF9A-0D8C-7ADAEF2AEFC8}"/>
              </a:ext>
            </a:extLst>
          </p:cNvPr>
          <p:cNvSpPr txBox="1"/>
          <p:nvPr/>
        </p:nvSpPr>
        <p:spPr>
          <a:xfrm>
            <a:off x="7256671" y="4361630"/>
            <a:ext cx="23413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IC</a:t>
            </a:r>
            <a:r>
              <a:rPr lang="ko-KR" altLang="en-US" dirty="0"/>
              <a:t>칩 데이터</a:t>
            </a:r>
            <a:endParaRPr lang="en-US" altLang="ko-KR" dirty="0"/>
          </a:p>
          <a:p>
            <a:pPr algn="ctr"/>
            <a:r>
              <a:rPr lang="ko-KR" altLang="en-US" dirty="0"/>
              <a:t>전송</a:t>
            </a: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7F7231EA-D517-4195-0882-6DEE24C52C1A}"/>
              </a:ext>
            </a:extLst>
          </p:cNvPr>
          <p:cNvSpPr/>
          <p:nvPr/>
        </p:nvSpPr>
        <p:spPr>
          <a:xfrm rot="9399593" flipV="1">
            <a:off x="3249899" y="1913361"/>
            <a:ext cx="2669785" cy="15324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44352DB9-9A3F-C238-6C5C-E2A0445A6C56}"/>
              </a:ext>
            </a:extLst>
          </p:cNvPr>
          <p:cNvSpPr/>
          <p:nvPr/>
        </p:nvSpPr>
        <p:spPr>
          <a:xfrm rot="5400000" flipV="1">
            <a:off x="6123140" y="1897689"/>
            <a:ext cx="723023" cy="13382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2" name="Picture 8" descr="안테나 - 무료 연락개 아이콘">
            <a:extLst>
              <a:ext uri="{FF2B5EF4-FFF2-40B4-BE49-F238E27FC236}">
                <a16:creationId xmlns:a16="http://schemas.microsoft.com/office/drawing/2014/main" id="{4E4300F0-F04A-5513-8BDE-AC42D2154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808" y="1135563"/>
            <a:ext cx="427390" cy="42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9C56937-F74D-F437-798A-DF2A77E2D696}"/>
              </a:ext>
            </a:extLst>
          </p:cNvPr>
          <p:cNvSpPr txBox="1"/>
          <p:nvPr/>
        </p:nvSpPr>
        <p:spPr>
          <a:xfrm>
            <a:off x="6310499" y="1187064"/>
            <a:ext cx="914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안테나</a:t>
            </a:r>
          </a:p>
        </p:txBody>
      </p:sp>
    </p:spTree>
    <p:extLst>
      <p:ext uri="{BB962C8B-B14F-4D97-AF65-F5344CB8AC3E}">
        <p14:creationId xmlns:p14="http://schemas.microsoft.com/office/powerpoint/2010/main" val="42602072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3DCA8-99C8-C686-10B1-161F8FFAC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C2F5F9-0742-6B1A-79D5-1C57D5815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RFID</a:t>
            </a:r>
            <a:r>
              <a:rPr lang="ko-KR" altLang="en-US" dirty="0"/>
              <a:t>와 </a:t>
            </a:r>
            <a:r>
              <a:rPr lang="en-US" altLang="ko-KR" dirty="0"/>
              <a:t>NFC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9A2E56F-3065-D0BA-06BD-5DB296EA24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995477"/>
              </p:ext>
            </p:extLst>
          </p:nvPr>
        </p:nvGraphicFramePr>
        <p:xfrm>
          <a:off x="1699445" y="1901048"/>
          <a:ext cx="8793109" cy="3055904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338165">
                  <a:extLst>
                    <a:ext uri="{9D8B030D-6E8A-4147-A177-3AD203B41FA5}">
                      <a16:colId xmlns:a16="http://schemas.microsoft.com/office/drawing/2014/main" val="778410855"/>
                    </a:ext>
                  </a:extLst>
                </a:gridCol>
                <a:gridCol w="3218213">
                  <a:extLst>
                    <a:ext uri="{9D8B030D-6E8A-4147-A177-3AD203B41FA5}">
                      <a16:colId xmlns:a16="http://schemas.microsoft.com/office/drawing/2014/main" val="2844750320"/>
                    </a:ext>
                  </a:extLst>
                </a:gridCol>
                <a:gridCol w="3236731">
                  <a:extLst>
                    <a:ext uri="{9D8B030D-6E8A-4147-A177-3AD203B41FA5}">
                      <a16:colId xmlns:a16="http://schemas.microsoft.com/office/drawing/2014/main" val="4186378352"/>
                    </a:ext>
                  </a:extLst>
                </a:gridCol>
              </a:tblGrid>
              <a:tr h="603956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RFID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NFC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514045"/>
                  </a:ext>
                </a:extLst>
              </a:tr>
              <a:tr h="6039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사용 주파수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125kHz ~ 2.45GHz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13.56MHz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3567233"/>
                  </a:ext>
                </a:extLst>
              </a:tr>
              <a:tr h="6039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연결 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최대 </a:t>
                      </a:r>
                      <a:r>
                        <a:rPr lang="en-US" altLang="ko-KR" dirty="0"/>
                        <a:t>100m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10cm </a:t>
                      </a:r>
                      <a:r>
                        <a:rPr lang="ko-KR" altLang="en-US" dirty="0"/>
                        <a:t>내외</a:t>
                      </a:r>
                      <a:r>
                        <a:rPr lang="en-US" altLang="ko-KR" dirty="0"/>
                        <a:t> (</a:t>
                      </a:r>
                      <a:r>
                        <a:rPr lang="ko-KR" altLang="en-US" dirty="0"/>
                        <a:t>근거리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1988941"/>
                  </a:ext>
                </a:extLst>
              </a:tr>
              <a:tr h="6039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통신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단방향 통신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태그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리더 별도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양방향 통신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태그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리더 통합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6744543"/>
                  </a:ext>
                </a:extLst>
              </a:tr>
              <a:tr h="6039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장점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장거리 인식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높은 보안성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645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27730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62631-374F-E66B-A756-0679B13D2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DA5D9C-A217-4807-ACFC-C1140A14D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RFID</a:t>
            </a:r>
            <a:r>
              <a:rPr lang="ko-KR" altLang="en-US" dirty="0"/>
              <a:t> 실습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D8E5F-EEF1-6436-F4A0-D6F2888D8CE9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내용 개체 틀 5">
            <a:extLst>
              <a:ext uri="{FF2B5EF4-FFF2-40B4-BE49-F238E27FC236}">
                <a16:creationId xmlns:a16="http://schemas.microsoft.com/office/drawing/2014/main" id="{B04663D1-E064-0C8F-7063-5134402AA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839"/>
            <a:ext cx="10515600" cy="4627124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altLang="ko-KR" dirty="0"/>
              <a:t>RFIID </a:t>
            </a:r>
            <a:r>
              <a:rPr lang="ko-KR" altLang="en-US" dirty="0"/>
              <a:t>라이브러리 다운로드</a:t>
            </a:r>
            <a:endParaRPr lang="en-US" altLang="ko-KR" dirty="0"/>
          </a:p>
          <a:p>
            <a:pPr lvl="1"/>
            <a:r>
              <a:rPr lang="en-US" altLang="ko-KR" u="sng" dirty="0">
                <a:hlinkClick r:id="rId3"/>
              </a:rPr>
              <a:t>https://github.com/miguelbalboa/rfid</a:t>
            </a:r>
            <a:r>
              <a:rPr lang="en-US" altLang="ko-KR" u="sng" dirty="0"/>
              <a:t> </a:t>
            </a:r>
            <a:r>
              <a:rPr lang="ko-KR" altLang="en-US" dirty="0"/>
              <a:t>접속</a:t>
            </a:r>
            <a:endParaRPr lang="en-US" altLang="ko-KR" dirty="0"/>
          </a:p>
          <a:p>
            <a:pPr lvl="1"/>
            <a:r>
              <a:rPr lang="en-US" altLang="ko-KR" dirty="0"/>
              <a:t>Zip </a:t>
            </a:r>
            <a:r>
              <a:rPr lang="ko-KR" altLang="en-US" dirty="0"/>
              <a:t>파일 다운로드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95DA77-A6AB-CDEE-40EE-391B9E502F6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6663"/>
          <a:stretch>
            <a:fillRect/>
          </a:stretch>
        </p:blipFill>
        <p:spPr>
          <a:xfrm>
            <a:off x="4465122" y="2917401"/>
            <a:ext cx="7190418" cy="3440128"/>
          </a:xfrm>
          <a:prstGeom prst="rect">
            <a:avLst/>
          </a:prstGeom>
        </p:spPr>
      </p:pic>
      <p:pic>
        <p:nvPicPr>
          <p:cNvPr id="6146" name="Picture 2" descr="QR">
            <a:extLst>
              <a:ext uri="{FF2B5EF4-FFF2-40B4-BE49-F238E27FC236}">
                <a16:creationId xmlns:a16="http://schemas.microsoft.com/office/drawing/2014/main" id="{E888190B-F9F3-61A9-510D-381A519ED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392881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4106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C018D-6F75-644F-0386-5722A7967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43C93C-3206-A1F6-01AB-0E67BEB4F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RFID</a:t>
            </a:r>
            <a:r>
              <a:rPr lang="ko-KR" altLang="en-US" dirty="0"/>
              <a:t> 실습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6495AF-D8D0-6F1E-0A57-819E6A2AD797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내용 개체 틀 5">
            <a:extLst>
              <a:ext uri="{FF2B5EF4-FFF2-40B4-BE49-F238E27FC236}">
                <a16:creationId xmlns:a16="http://schemas.microsoft.com/office/drawing/2014/main" id="{04A70343-3021-0E95-B378-DA3C45E91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839"/>
            <a:ext cx="10515600" cy="462712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2. RFID </a:t>
            </a:r>
            <a:r>
              <a:rPr lang="ko-KR" altLang="en-US" dirty="0"/>
              <a:t>라이브러리 추가</a:t>
            </a:r>
            <a:endParaRPr lang="en-US" altLang="ko-KR" dirty="0"/>
          </a:p>
          <a:p>
            <a:pPr lvl="1"/>
            <a:r>
              <a:rPr lang="en-US" altLang="ko-KR" dirty="0"/>
              <a:t>Arduino</a:t>
            </a:r>
            <a:r>
              <a:rPr lang="ko-KR" altLang="en-US" dirty="0"/>
              <a:t> </a:t>
            </a:r>
            <a:r>
              <a:rPr lang="en-US" altLang="ko-KR" dirty="0"/>
              <a:t>IDE</a:t>
            </a:r>
            <a:r>
              <a:rPr lang="ko-KR" altLang="en-US" dirty="0"/>
              <a:t> → 스케치 → 라이브러리 포함 → </a:t>
            </a:r>
            <a:r>
              <a:rPr lang="en-US" altLang="ko-KR" dirty="0"/>
              <a:t>.zip </a:t>
            </a:r>
            <a:r>
              <a:rPr lang="ko-KR" altLang="en-US" dirty="0"/>
              <a:t>라이브러리 추가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D35EB1-2F2E-B2CA-2545-3959BAFB7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940" y="2673070"/>
            <a:ext cx="6038850" cy="36950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8988D82-C6C7-7C6F-93EC-641640ACBE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9631"/>
          <a:stretch>
            <a:fillRect/>
          </a:stretch>
        </p:blipFill>
        <p:spPr>
          <a:xfrm>
            <a:off x="7935139" y="3582359"/>
            <a:ext cx="2662312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5373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EF8A5E-19AD-0A25-875F-AD68A5467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RFID</a:t>
            </a:r>
            <a:r>
              <a:rPr lang="ko-KR" altLang="en-US" dirty="0"/>
              <a:t>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8BDD42-A76D-060D-C64E-AC3CAF49E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CFCB02-E3EB-A626-0055-3BA1C0DDA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1F57E1B-5003-FA51-FA9F-016D2BEBB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951" y="1325563"/>
            <a:ext cx="5356349" cy="498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27834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48AAC-2F08-56AA-1390-ED1408898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4229A8-457F-4A0C-1111-17A9C3CE9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RFID</a:t>
            </a:r>
            <a:r>
              <a:rPr lang="ko-KR" altLang="en-US" dirty="0"/>
              <a:t> 실습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7E0C65-A9F7-3047-E3AE-27C24D97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A2238D-EC36-33A8-6FC4-D13D3E945D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012"/>
          <a:stretch>
            <a:fillRect/>
          </a:stretch>
        </p:blipFill>
        <p:spPr>
          <a:xfrm>
            <a:off x="831199" y="1860550"/>
            <a:ext cx="3647960" cy="37814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D385BB0-907B-C755-C04E-0E882D96AC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720"/>
          <a:stretch>
            <a:fillRect/>
          </a:stretch>
        </p:blipFill>
        <p:spPr>
          <a:xfrm>
            <a:off x="4618859" y="1860550"/>
            <a:ext cx="7127760" cy="338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228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DF527-0B44-FB41-FC63-4F77762DD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CFBEA5-72F4-0F19-E270-61D80C8EB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RFID</a:t>
            </a:r>
            <a:r>
              <a:rPr lang="ko-KR" altLang="en-US" dirty="0"/>
              <a:t> 실습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8A3122-E25A-0A10-571B-5BDC20556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140FC9-0AA6-D66F-D85C-17D2590585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012"/>
          <a:stretch>
            <a:fillRect/>
          </a:stretch>
        </p:blipFill>
        <p:spPr>
          <a:xfrm>
            <a:off x="850741" y="1549839"/>
            <a:ext cx="4438739" cy="4601136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D2BCAE-7CD1-072B-AAA7-5C8DEAA3F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3760" y="1549839"/>
            <a:ext cx="5861280" cy="4292406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MFRC522 </a:t>
            </a:r>
            <a:r>
              <a:rPr lang="en-US" altLang="ko-KR" sz="2000" dirty="0" err="1"/>
              <a:t>mfrc</a:t>
            </a:r>
            <a:r>
              <a:rPr lang="en-US" altLang="ko-KR" sz="2000" dirty="0"/>
              <a:t>(SS_PIN, RST_PIN)</a:t>
            </a:r>
          </a:p>
          <a:p>
            <a:pPr lvl="1"/>
            <a:r>
              <a:rPr lang="en-US" altLang="ko-KR" sz="1600" dirty="0"/>
              <a:t>RFID </a:t>
            </a:r>
            <a:r>
              <a:rPr lang="ko-KR" altLang="en-US" sz="1600" dirty="0"/>
              <a:t>리더기를 제어할 객체 생성</a:t>
            </a:r>
            <a:endParaRPr lang="en-US" altLang="ko-KR" sz="1600" dirty="0"/>
          </a:p>
          <a:p>
            <a:pPr lvl="1"/>
            <a:r>
              <a:rPr lang="en-US" altLang="ko-KR" sz="1600" dirty="0"/>
              <a:t>SS_PIN : Slave Select(SDA) </a:t>
            </a:r>
            <a:r>
              <a:rPr lang="ko-KR" altLang="en-US" sz="1600" dirty="0"/>
              <a:t>핀</a:t>
            </a:r>
            <a:endParaRPr lang="en-US" altLang="ko-KR" sz="1600" dirty="0"/>
          </a:p>
          <a:p>
            <a:pPr lvl="1"/>
            <a:r>
              <a:rPr lang="en-US" altLang="ko-KR" sz="1600" dirty="0"/>
              <a:t>RST_PIN : RFID </a:t>
            </a:r>
            <a:r>
              <a:rPr lang="ko-KR" altLang="en-US" sz="1600" dirty="0"/>
              <a:t>리더기의 </a:t>
            </a:r>
            <a:r>
              <a:rPr lang="en-US" altLang="ko-KR" sz="1600" dirty="0"/>
              <a:t>RESET </a:t>
            </a:r>
            <a:r>
              <a:rPr lang="ko-KR" altLang="en-US" sz="1600" dirty="0"/>
              <a:t>핀</a:t>
            </a:r>
            <a:endParaRPr lang="en-US" altLang="ko-KR" sz="1600" dirty="0"/>
          </a:p>
          <a:p>
            <a:r>
              <a:rPr lang="en-US" altLang="ko-KR" sz="2000" dirty="0" err="1"/>
              <a:t>SPI.begin</a:t>
            </a:r>
            <a:r>
              <a:rPr lang="en-US" altLang="ko-KR" sz="2000" dirty="0"/>
              <a:t>();</a:t>
            </a:r>
          </a:p>
          <a:p>
            <a:pPr lvl="1"/>
            <a:r>
              <a:rPr lang="en-US" altLang="ko-KR" sz="1600" dirty="0"/>
              <a:t>SPI </a:t>
            </a:r>
            <a:r>
              <a:rPr lang="ko-KR" altLang="en-US" sz="1600" dirty="0"/>
              <a:t>통신 초기화 </a:t>
            </a:r>
            <a:r>
              <a:rPr lang="en-US" altLang="ko-KR" sz="1600" dirty="0"/>
              <a:t>( </a:t>
            </a:r>
            <a:r>
              <a:rPr lang="ko-KR" altLang="en-US" sz="1600" dirty="0" err="1"/>
              <a:t>아두이노와</a:t>
            </a:r>
            <a:r>
              <a:rPr lang="ko-KR" altLang="en-US" sz="1600" dirty="0"/>
              <a:t> </a:t>
            </a:r>
            <a:r>
              <a:rPr lang="en-US" altLang="ko-KR" sz="1600" dirty="0"/>
              <a:t>RFID </a:t>
            </a:r>
            <a:r>
              <a:rPr lang="ko-KR" altLang="en-US" sz="1600" dirty="0"/>
              <a:t>리더기의 통신 초기화</a:t>
            </a:r>
            <a:r>
              <a:rPr lang="en-US" altLang="ko-KR" sz="1600" dirty="0"/>
              <a:t>)</a:t>
            </a:r>
          </a:p>
          <a:p>
            <a:r>
              <a:rPr lang="en-US" altLang="ko-KR" sz="2000" dirty="0" err="1"/>
              <a:t>mfrc.PCD_Init</a:t>
            </a:r>
            <a:r>
              <a:rPr lang="en-US" altLang="ko-KR" sz="2000" dirty="0"/>
              <a:t>();</a:t>
            </a:r>
          </a:p>
          <a:p>
            <a:pPr lvl="1"/>
            <a:r>
              <a:rPr lang="en-US" altLang="ko-KR" sz="1600" dirty="0"/>
              <a:t>RFID </a:t>
            </a:r>
            <a:r>
              <a:rPr lang="ko-KR" altLang="en-US" sz="1600" dirty="0"/>
              <a:t>리더기 초기화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603889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6A3AE-3384-15DF-2897-C5C78126B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973D3B-82B6-E618-761D-DF4F0EE47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DHT11 </a:t>
            </a:r>
            <a:r>
              <a:rPr lang="ko-KR" altLang="en-US" dirty="0"/>
              <a:t>실습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2BEA64-87BD-E1B9-E598-36CAC7E0D937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내용 개체 틀 5">
            <a:extLst>
              <a:ext uri="{FF2B5EF4-FFF2-40B4-BE49-F238E27FC236}">
                <a16:creationId xmlns:a16="http://schemas.microsoft.com/office/drawing/2014/main" id="{566C8DD8-A5DC-72EA-96B3-B7E5C52C4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839"/>
            <a:ext cx="10515600" cy="4627124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altLang="ko-KR" dirty="0"/>
              <a:t>DHT11 </a:t>
            </a:r>
            <a:r>
              <a:rPr lang="ko-KR" altLang="en-US" dirty="0"/>
              <a:t>라이브러리 다운로드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https://github.com/adafruit/DHT-sensor-library</a:t>
            </a:r>
            <a:r>
              <a:rPr lang="en-US" altLang="ko-KR" dirty="0"/>
              <a:t> </a:t>
            </a:r>
            <a:r>
              <a:rPr lang="ko-KR" altLang="en-US" dirty="0"/>
              <a:t>접속 또는 구글에 </a:t>
            </a:r>
            <a:r>
              <a:rPr lang="en-US" altLang="ko-KR" dirty="0"/>
              <a:t>‘DHT sensor library by Adafruit’ </a:t>
            </a:r>
            <a:r>
              <a:rPr lang="ko-KR" altLang="en-US" dirty="0"/>
              <a:t>검색</a:t>
            </a:r>
            <a:endParaRPr lang="en-US" altLang="ko-KR" dirty="0"/>
          </a:p>
          <a:p>
            <a:pPr lvl="1"/>
            <a:r>
              <a:rPr lang="en-US" altLang="ko-KR" dirty="0"/>
              <a:t>Zip </a:t>
            </a:r>
            <a:r>
              <a:rPr lang="ko-KR" altLang="en-US" dirty="0"/>
              <a:t>파일 다운로드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67C93E2-A59A-E7BA-0EB5-2E32EBF59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700" y="2981465"/>
            <a:ext cx="6726237" cy="3195498"/>
          </a:xfrm>
          <a:prstGeom prst="rect">
            <a:avLst/>
          </a:prstGeom>
        </p:spPr>
      </p:pic>
      <p:pic>
        <p:nvPicPr>
          <p:cNvPr id="3074" name="Picture 2" descr="QR">
            <a:extLst>
              <a:ext uri="{FF2B5EF4-FFF2-40B4-BE49-F238E27FC236}">
                <a16:creationId xmlns:a16="http://schemas.microsoft.com/office/drawing/2014/main" id="{3FE2C69C-3896-FE41-12EF-6F9DDC661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31" y="4369129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2408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3E8B6-D710-BEBA-ECF4-5C57E8E00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03BE5-D80B-97B4-E396-FA94F8D3F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RFID</a:t>
            </a:r>
            <a:r>
              <a:rPr lang="ko-KR" altLang="en-US" dirty="0"/>
              <a:t> 실습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42D350-CF8D-BE88-FEA6-BFE36A62C1DD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85AC73-27FD-3097-4DE9-7185A2814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4498" y="2879102"/>
            <a:ext cx="5563004" cy="2953312"/>
          </a:xfrm>
        </p:spPr>
        <p:txBody>
          <a:bodyPr>
            <a:normAutofit/>
          </a:bodyPr>
          <a:lstStyle/>
          <a:p>
            <a:r>
              <a:rPr lang="en-US" altLang="ko-KR" sz="2000" dirty="0" err="1"/>
              <a:t>mfrc.PICC_IsNewCardPresent</a:t>
            </a:r>
            <a:r>
              <a:rPr lang="en-US" altLang="ko-KR" sz="2000" dirty="0"/>
              <a:t>()</a:t>
            </a:r>
          </a:p>
          <a:p>
            <a:pPr lvl="1"/>
            <a:r>
              <a:rPr lang="ko-KR" altLang="en-US" sz="1800" dirty="0"/>
              <a:t>새로운 카드가 인식 범위 안에 들어왔는지 확인</a:t>
            </a:r>
            <a:endParaRPr lang="en-US" altLang="ko-KR" sz="1800" dirty="0"/>
          </a:p>
          <a:p>
            <a:pPr lvl="1"/>
            <a:r>
              <a:rPr lang="ko-KR" altLang="en-US" sz="1800" dirty="0"/>
              <a:t>태그가 접촉되었는지 확인</a:t>
            </a:r>
            <a:endParaRPr lang="en-US" altLang="ko-KR" sz="1800" dirty="0"/>
          </a:p>
          <a:p>
            <a:r>
              <a:rPr lang="en-US" altLang="ko-KR" sz="2000" dirty="0" err="1"/>
              <a:t>mfrc.PICC_ReadCardSerial</a:t>
            </a:r>
            <a:r>
              <a:rPr lang="en-US" altLang="ko-KR" sz="2000" dirty="0"/>
              <a:t>()</a:t>
            </a:r>
          </a:p>
          <a:p>
            <a:pPr lvl="1"/>
            <a:r>
              <a:rPr lang="ko-KR" altLang="en-US" sz="1800" dirty="0"/>
              <a:t>카드의 </a:t>
            </a:r>
            <a:r>
              <a:rPr lang="en-US" altLang="ko-KR" sz="1800" dirty="0"/>
              <a:t>UUID(</a:t>
            </a:r>
            <a:r>
              <a:rPr lang="ko-KR" altLang="en-US" sz="1800" dirty="0"/>
              <a:t>고유번호</a:t>
            </a:r>
            <a:r>
              <a:rPr lang="en-US" altLang="ko-KR" sz="1800" dirty="0"/>
              <a:t>)</a:t>
            </a:r>
            <a:r>
              <a:rPr lang="ko-KR" altLang="en-US" sz="1800" dirty="0"/>
              <a:t>가 읽히는지 확인</a:t>
            </a:r>
            <a:endParaRPr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DFD0CB-4FAA-CAEF-0629-A6B8AA56E4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20" t="7067" b="65164"/>
          <a:stretch>
            <a:fillRect/>
          </a:stretch>
        </p:blipFill>
        <p:spPr>
          <a:xfrm>
            <a:off x="1069504" y="1553539"/>
            <a:ext cx="10052992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106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20EFE-628F-BE2F-8A1D-F0B9D865B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26BE40-3C29-D8DB-22F1-AD1EBBE55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RFID</a:t>
            </a:r>
            <a:r>
              <a:rPr lang="ko-KR" altLang="en-US" dirty="0"/>
              <a:t> 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573304-EBA9-5F6F-4B3D-1638885268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21" t="37306" r="40781"/>
          <a:stretch>
            <a:fillRect/>
          </a:stretch>
        </p:blipFill>
        <p:spPr>
          <a:xfrm>
            <a:off x="1284606" y="1494181"/>
            <a:ext cx="7191208" cy="3869638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D29FAC7-ECBA-85A1-A423-339D8D5DBAAD}"/>
              </a:ext>
            </a:extLst>
          </p:cNvPr>
          <p:cNvSpPr txBox="1">
            <a:spLocks/>
          </p:cNvSpPr>
          <p:nvPr/>
        </p:nvSpPr>
        <p:spPr>
          <a:xfrm>
            <a:off x="6096000" y="3811979"/>
            <a:ext cx="5396749" cy="1056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/>
              <a:t>4</a:t>
            </a:r>
            <a:r>
              <a:rPr lang="ko-KR" altLang="en-US" sz="2000" dirty="0"/>
              <a:t>바이트로 되어 있는 카드의 </a:t>
            </a:r>
            <a:r>
              <a:rPr lang="en-US" altLang="ko-KR" sz="2000" dirty="0"/>
              <a:t>UUID</a:t>
            </a:r>
            <a:r>
              <a:rPr lang="ko-KR" altLang="en-US" sz="2000" dirty="0"/>
              <a:t>를 반복문을 통해 한 바이트씩 읽어서 출력</a:t>
            </a:r>
            <a:endParaRPr lang="en-US" altLang="ko-KR" sz="2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BDC38A-B494-21D0-9DD3-BCE497BE0A34}"/>
              </a:ext>
            </a:extLst>
          </p:cNvPr>
          <p:cNvSpPr/>
          <p:nvPr/>
        </p:nvSpPr>
        <p:spPr>
          <a:xfrm>
            <a:off x="4239490" y="3111625"/>
            <a:ext cx="3906984" cy="5459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8438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A7873-A522-B145-61E8-CCEC7B4CF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1130C3-9624-FE5C-D757-F44B943D1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RFID </a:t>
            </a:r>
            <a:r>
              <a:rPr lang="ko-KR" altLang="en-US" dirty="0"/>
              <a:t>실습 </a:t>
            </a:r>
            <a:r>
              <a:rPr lang="en-US" altLang="ko-KR" dirty="0"/>
              <a:t>Quiz</a:t>
            </a:r>
            <a:endParaRPr lang="ko-KR" altLang="en-US" dirty="0"/>
          </a:p>
        </p:txBody>
      </p:sp>
      <p:sp>
        <p:nvSpPr>
          <p:cNvPr id="5" name="내용 개체 틀 5">
            <a:extLst>
              <a:ext uri="{FF2B5EF4-FFF2-40B4-BE49-F238E27FC236}">
                <a16:creationId xmlns:a16="http://schemas.microsoft.com/office/drawing/2014/main" id="{C2E9C9FA-2397-E280-95D9-D573D6D06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1253"/>
            <a:ext cx="10515600" cy="4627124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카드의 </a:t>
            </a:r>
            <a:r>
              <a:rPr lang="en-US" altLang="ko-KR" dirty="0"/>
              <a:t>UUID</a:t>
            </a:r>
            <a:r>
              <a:rPr lang="ko-KR" altLang="en-US" dirty="0"/>
              <a:t>를 활용해 흰색 태그를 이용했을 시</a:t>
            </a:r>
            <a:r>
              <a:rPr lang="en-US" altLang="ko-KR" dirty="0"/>
              <a:t>, </a:t>
            </a:r>
            <a:r>
              <a:rPr lang="ko-KR" altLang="en-US" dirty="0"/>
              <a:t>파란색 </a:t>
            </a:r>
            <a:r>
              <a:rPr lang="en-US" altLang="ko-KR" dirty="0"/>
              <a:t>LED</a:t>
            </a:r>
            <a:r>
              <a:rPr lang="ko-KR" altLang="en-US" dirty="0"/>
              <a:t>와 </a:t>
            </a:r>
            <a:r>
              <a:rPr lang="en-US" altLang="ko-KR" dirty="0"/>
              <a:t>1</a:t>
            </a:r>
            <a:r>
              <a:rPr lang="ko-KR" altLang="en-US" dirty="0"/>
              <a:t>회 </a:t>
            </a:r>
            <a:r>
              <a:rPr lang="ko-KR" altLang="en-US" dirty="0" err="1"/>
              <a:t>부저를</a:t>
            </a:r>
            <a:r>
              <a:rPr lang="ko-KR" altLang="en-US" dirty="0"/>
              <a:t> 울리고</a:t>
            </a:r>
            <a:r>
              <a:rPr lang="en-US" altLang="ko-KR" dirty="0"/>
              <a:t>, </a:t>
            </a:r>
            <a:r>
              <a:rPr lang="ko-KR" altLang="en-US" dirty="0"/>
              <a:t>다른 태그를 이용했을 시</a:t>
            </a:r>
            <a:r>
              <a:rPr lang="en-US" altLang="ko-KR" dirty="0"/>
              <a:t>, </a:t>
            </a:r>
            <a:r>
              <a:rPr lang="ko-KR" altLang="en-US" dirty="0"/>
              <a:t>빨간색 </a:t>
            </a:r>
            <a:r>
              <a:rPr lang="en-US" altLang="ko-KR" dirty="0"/>
              <a:t>LED</a:t>
            </a:r>
            <a:r>
              <a:rPr lang="ko-KR" altLang="en-US" dirty="0"/>
              <a:t>와 </a:t>
            </a:r>
            <a:r>
              <a:rPr lang="en-US" altLang="ko-KR" dirty="0"/>
              <a:t>2</a:t>
            </a:r>
            <a:r>
              <a:rPr lang="ko-KR" altLang="en-US" dirty="0"/>
              <a:t>회 </a:t>
            </a:r>
            <a:r>
              <a:rPr lang="ko-KR" altLang="en-US" dirty="0" err="1"/>
              <a:t>부저를</a:t>
            </a:r>
            <a:r>
              <a:rPr lang="ko-KR" altLang="en-US" dirty="0"/>
              <a:t> </a:t>
            </a:r>
            <a:r>
              <a:rPr lang="ko-KR" altLang="en-US" dirty="0" err="1"/>
              <a:t>울리시오</a:t>
            </a:r>
            <a:r>
              <a:rPr lang="en-US" altLang="ko-KR" dirty="0"/>
              <a:t>.</a:t>
            </a:r>
          </a:p>
        </p:txBody>
      </p:sp>
      <p:pic>
        <p:nvPicPr>
          <p:cNvPr id="4" name="Picture 2" descr="아두이노]Breadboard Jumper Cables(20P-SET) 점퍼 케이블 (M1000006992)">
            <a:extLst>
              <a:ext uri="{FF2B5EF4-FFF2-40B4-BE49-F238E27FC236}">
                <a16:creationId xmlns:a16="http://schemas.microsoft.com/office/drawing/2014/main" id="{BA4F8EC4-EEA3-02D3-E697-1CD4DDDB3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165" y="4324888"/>
            <a:ext cx="1940813" cy="194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754708D-4A7C-D5F5-9F5C-F735B9F94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1902" y="3021351"/>
            <a:ext cx="1619476" cy="10955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A597A3-0EB9-21E7-B04E-384653642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578" y="2989341"/>
            <a:ext cx="2522922" cy="9590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7F2B05-ED7B-9480-AB24-3E69BC40A789}"/>
              </a:ext>
            </a:extLst>
          </p:cNvPr>
          <p:cNvSpPr txBox="1"/>
          <p:nvPr/>
        </p:nvSpPr>
        <p:spPr>
          <a:xfrm>
            <a:off x="7846273" y="4272682"/>
            <a:ext cx="1661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DC05BD-1572-E822-7E4B-B79C3B072DE9}"/>
              </a:ext>
            </a:extLst>
          </p:cNvPr>
          <p:cNvSpPr txBox="1"/>
          <p:nvPr/>
        </p:nvSpPr>
        <p:spPr>
          <a:xfrm>
            <a:off x="4937805" y="6092354"/>
            <a:ext cx="1661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점퍼 케이블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825F7A-3DA3-D9D7-6A0F-2BBB46CA1230}"/>
              </a:ext>
            </a:extLst>
          </p:cNvPr>
          <p:cNvSpPr txBox="1"/>
          <p:nvPr/>
        </p:nvSpPr>
        <p:spPr>
          <a:xfrm>
            <a:off x="2042044" y="4276811"/>
            <a:ext cx="2222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아두이노</a:t>
            </a:r>
            <a:r>
              <a:rPr lang="ko-KR" altLang="en-US" dirty="0"/>
              <a:t> 호환보드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76D399-E15E-ECF3-9CF5-558259F669C5}"/>
              </a:ext>
            </a:extLst>
          </p:cNvPr>
          <p:cNvSpPr txBox="1"/>
          <p:nvPr/>
        </p:nvSpPr>
        <p:spPr>
          <a:xfrm>
            <a:off x="5016454" y="4259706"/>
            <a:ext cx="1619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RFID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1A51654-C1B4-ADB7-474E-311A3F09B4B3}"/>
              </a:ext>
            </a:extLst>
          </p:cNvPr>
          <p:cNvGrpSpPr/>
          <p:nvPr/>
        </p:nvGrpSpPr>
        <p:grpSpPr>
          <a:xfrm>
            <a:off x="5160275" y="2793604"/>
            <a:ext cx="1477576" cy="1384845"/>
            <a:chOff x="726960" y="1426965"/>
            <a:chExt cx="4792992" cy="4415280"/>
          </a:xfrm>
        </p:grpSpPr>
        <p:pic>
          <p:nvPicPr>
            <p:cNvPr id="15" name="Picture 2" descr="25 RFID 리더기 모듈 세트 아두이노 우노 보드 베스트 부품">
              <a:extLst>
                <a:ext uri="{FF2B5EF4-FFF2-40B4-BE49-F238E27FC236}">
                  <a16:creationId xmlns:a16="http://schemas.microsoft.com/office/drawing/2014/main" id="{79744CDE-61FF-271D-CD9F-AA3275A838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22" t="8221" r="8044" b="11067"/>
            <a:stretch>
              <a:fillRect/>
            </a:stretch>
          </p:blipFill>
          <p:spPr bwMode="auto">
            <a:xfrm>
              <a:off x="726960" y="1426965"/>
              <a:ext cx="4602492" cy="4415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FD18859D-27EB-6EAC-C789-74CD6CB6E43C}"/>
                </a:ext>
              </a:extLst>
            </p:cNvPr>
            <p:cNvSpPr/>
            <p:nvPr/>
          </p:nvSpPr>
          <p:spPr>
            <a:xfrm>
              <a:off x="4572000" y="1426965"/>
              <a:ext cx="947952" cy="87684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C201FA3-05EF-51A2-6530-3BDC53D09773}"/>
              </a:ext>
            </a:extLst>
          </p:cNvPr>
          <p:cNvSpPr txBox="1"/>
          <p:nvPr/>
        </p:nvSpPr>
        <p:spPr>
          <a:xfrm>
            <a:off x="7699585" y="6088580"/>
            <a:ext cx="1619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능동 </a:t>
            </a:r>
            <a:r>
              <a:rPr lang="ko-KR" altLang="en-US" dirty="0" err="1"/>
              <a:t>부저</a:t>
            </a:r>
            <a:endParaRPr lang="ko-KR" altLang="en-US" dirty="0"/>
          </a:p>
        </p:txBody>
      </p:sp>
      <p:pic>
        <p:nvPicPr>
          <p:cNvPr id="20" name="Picture 4" descr="5V 능동 부저 [FQ-011] / 디바이스마트">
            <a:extLst>
              <a:ext uri="{FF2B5EF4-FFF2-40B4-BE49-F238E27FC236}">
                <a16:creationId xmlns:a16="http://schemas.microsoft.com/office/drawing/2014/main" id="{8347DB01-5490-34F4-B348-7A1B983CEE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064" t="17235" r="24650" b="20598"/>
          <a:stretch/>
        </p:blipFill>
        <p:spPr bwMode="auto">
          <a:xfrm>
            <a:off x="7891848" y="4521069"/>
            <a:ext cx="1318124" cy="132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B0511D2-05A1-4503-C293-919D0AC57BE2}"/>
              </a:ext>
            </a:extLst>
          </p:cNvPr>
          <p:cNvSpPr txBox="1"/>
          <p:nvPr/>
        </p:nvSpPr>
        <p:spPr>
          <a:xfrm>
            <a:off x="2218081" y="6088580"/>
            <a:ext cx="1619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LED</a:t>
            </a:r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AEE6916-034F-C353-B8B7-FC2820686C33}"/>
              </a:ext>
            </a:extLst>
          </p:cNvPr>
          <p:cNvGrpSpPr/>
          <p:nvPr/>
        </p:nvGrpSpPr>
        <p:grpSpPr>
          <a:xfrm>
            <a:off x="2659869" y="4663377"/>
            <a:ext cx="735899" cy="1407968"/>
            <a:chOff x="3455718" y="1781297"/>
            <a:chExt cx="2108317" cy="4026334"/>
          </a:xfrm>
        </p:grpSpPr>
        <p:pic>
          <p:nvPicPr>
            <p:cNvPr id="9218" name="Picture 2" descr="4 LED 5개 색상랜덤 아두이노 베스트 부품">
              <a:extLst>
                <a:ext uri="{FF2B5EF4-FFF2-40B4-BE49-F238E27FC236}">
                  <a16:creationId xmlns:a16="http://schemas.microsoft.com/office/drawing/2014/main" id="{9393D26B-3C44-43A8-D651-05172FD059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01" t="25974" r="73053" b="15316"/>
            <a:stretch>
              <a:fillRect/>
            </a:stretch>
          </p:blipFill>
          <p:spPr bwMode="auto">
            <a:xfrm>
              <a:off x="3455718" y="1781298"/>
              <a:ext cx="1059289" cy="4026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4 LED 5개 색상랜덤 아두이노 베스트 부품">
              <a:extLst>
                <a:ext uri="{FF2B5EF4-FFF2-40B4-BE49-F238E27FC236}">
                  <a16:creationId xmlns:a16="http://schemas.microsoft.com/office/drawing/2014/main" id="{D49C36C4-4768-F944-05FD-079EF98E88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36" t="25974" r="57582" b="15316"/>
            <a:stretch>
              <a:fillRect/>
            </a:stretch>
          </p:blipFill>
          <p:spPr bwMode="auto">
            <a:xfrm>
              <a:off x="4502315" y="1781297"/>
              <a:ext cx="1061720" cy="4026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968378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24F839A-E09C-37AA-ECE8-70E222261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163CA8-2280-8D50-3F2C-CE80306A2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RFID </a:t>
            </a:r>
            <a:r>
              <a:rPr lang="ko-KR" altLang="en-US" dirty="0"/>
              <a:t>실습 </a:t>
            </a:r>
            <a:r>
              <a:rPr lang="en-US" altLang="ko-KR" dirty="0"/>
              <a:t>Quiz</a:t>
            </a:r>
            <a:endParaRPr lang="ko-KR" altLang="en-US" dirty="0"/>
          </a:p>
        </p:txBody>
      </p:sp>
      <p:sp>
        <p:nvSpPr>
          <p:cNvPr id="15" name="내용 개체 틀 5">
            <a:extLst>
              <a:ext uri="{FF2B5EF4-FFF2-40B4-BE49-F238E27FC236}">
                <a16:creationId xmlns:a16="http://schemas.microsoft.com/office/drawing/2014/main" id="{D18D5666-3029-E475-2128-FC0774AC8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839"/>
            <a:ext cx="10515600" cy="4627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4000" b="1" dirty="0">
                <a:solidFill>
                  <a:srgbClr val="FF0000"/>
                </a:solidFill>
              </a:rPr>
              <a:t>정답</a:t>
            </a:r>
            <a:endParaRPr lang="en-US" altLang="ko-KR" sz="4000" b="1" dirty="0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0070CE-9066-5CC7-A00A-202DF1ED1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260" y="224276"/>
            <a:ext cx="466725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498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789A75E-43DD-09A1-BCC2-B1EB10CF1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19655D-724B-5366-6F6C-F4EDEDB08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RFID </a:t>
            </a:r>
            <a:r>
              <a:rPr lang="ko-KR" altLang="en-US" dirty="0"/>
              <a:t>실습 </a:t>
            </a:r>
            <a:r>
              <a:rPr lang="en-US" altLang="ko-KR" dirty="0"/>
              <a:t>Quiz</a:t>
            </a:r>
            <a:endParaRPr lang="ko-KR" altLang="en-US" dirty="0"/>
          </a:p>
        </p:txBody>
      </p:sp>
      <p:sp>
        <p:nvSpPr>
          <p:cNvPr id="15" name="내용 개체 틀 5">
            <a:extLst>
              <a:ext uri="{FF2B5EF4-FFF2-40B4-BE49-F238E27FC236}">
                <a16:creationId xmlns:a16="http://schemas.microsoft.com/office/drawing/2014/main" id="{11AD7339-4706-4BAC-1A3B-DBAB6E2CC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839"/>
            <a:ext cx="10515600" cy="4627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4000" b="1" dirty="0">
                <a:solidFill>
                  <a:srgbClr val="FF0000"/>
                </a:solidFill>
              </a:rPr>
              <a:t>정답</a:t>
            </a:r>
            <a:endParaRPr lang="en-US" altLang="ko-KR" sz="4000" b="1" dirty="0">
              <a:solidFill>
                <a:srgbClr val="FF0000"/>
              </a:solidFill>
            </a:endParaRPr>
          </a:p>
        </p:txBody>
      </p:sp>
      <p:pic>
        <p:nvPicPr>
          <p:cNvPr id="5" name="그림 4" descr="전자제품, 전자 공학, 회로 구성요소, 전자 부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08E3507-C96F-B605-B7C2-AFF07882B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840" y="1082761"/>
            <a:ext cx="4170960" cy="5561280"/>
          </a:xfrm>
          <a:prstGeom prst="rect">
            <a:avLst/>
          </a:prstGeom>
        </p:spPr>
      </p:pic>
      <p:pic>
        <p:nvPicPr>
          <p:cNvPr id="7" name="그림 6" descr="전자 공학, 회로, 회로 구성요소, 전자제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F95C08C-646D-3CDA-5E4D-958DD6FB72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472" y="2464183"/>
            <a:ext cx="5420096" cy="406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1079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AD6D5-DE4C-281D-3A39-86D5C8252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4FAF8-1C79-8FC4-40DE-3A8604030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RFID </a:t>
            </a:r>
            <a:r>
              <a:rPr lang="ko-KR" altLang="en-US" dirty="0"/>
              <a:t>실습 </a:t>
            </a:r>
            <a:r>
              <a:rPr lang="en-US" altLang="ko-KR" dirty="0"/>
              <a:t>Quiz</a:t>
            </a:r>
            <a:endParaRPr lang="ko-KR" altLang="en-US" dirty="0"/>
          </a:p>
        </p:txBody>
      </p:sp>
      <p:sp>
        <p:nvSpPr>
          <p:cNvPr id="15" name="내용 개체 틀 5">
            <a:extLst>
              <a:ext uri="{FF2B5EF4-FFF2-40B4-BE49-F238E27FC236}">
                <a16:creationId xmlns:a16="http://schemas.microsoft.com/office/drawing/2014/main" id="{FE103A60-77E4-A473-3211-6E25ECFB2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839"/>
            <a:ext cx="10515600" cy="4627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4000" b="1" dirty="0">
                <a:solidFill>
                  <a:srgbClr val="FF0000"/>
                </a:solidFill>
              </a:rPr>
              <a:t>정답</a:t>
            </a:r>
            <a:endParaRPr lang="en-US" altLang="ko-KR" sz="4000" b="1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A862FF-1F0F-F64A-6E97-F5B8F58BD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985" y="1343513"/>
            <a:ext cx="3704030" cy="503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648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F4D95-F5FC-6485-F877-D5B7C2C17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1E9E9-7139-FD34-139D-96F5D9667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RFID </a:t>
            </a:r>
            <a:r>
              <a:rPr lang="ko-KR" altLang="en-US" dirty="0"/>
              <a:t>실습 </a:t>
            </a:r>
            <a:r>
              <a:rPr lang="en-US" altLang="ko-KR" dirty="0"/>
              <a:t>Quiz</a:t>
            </a:r>
            <a:endParaRPr lang="ko-KR" altLang="en-US" dirty="0"/>
          </a:p>
        </p:txBody>
      </p:sp>
      <p:sp>
        <p:nvSpPr>
          <p:cNvPr id="15" name="내용 개체 틀 5">
            <a:extLst>
              <a:ext uri="{FF2B5EF4-FFF2-40B4-BE49-F238E27FC236}">
                <a16:creationId xmlns:a16="http://schemas.microsoft.com/office/drawing/2014/main" id="{A67EB8AA-E2FB-8391-EC5E-FD0B6C86A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839"/>
            <a:ext cx="10515600" cy="4627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4000" b="1" dirty="0">
                <a:solidFill>
                  <a:srgbClr val="FF0000"/>
                </a:solidFill>
              </a:rPr>
              <a:t>정답</a:t>
            </a:r>
            <a:endParaRPr lang="en-US" altLang="ko-KR" sz="4000" b="1" dirty="0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81C3FD-5625-7C7D-8147-581E92B66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60" y="2341264"/>
            <a:ext cx="6348970" cy="39119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3786796-F1FC-60DA-FF48-DAD617286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7255" y="3001939"/>
            <a:ext cx="4586545" cy="325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422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617E1-56BE-1750-9D28-E9852D72F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948386-C22F-758E-FD93-F852EA2BC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DHT11 </a:t>
            </a:r>
            <a:r>
              <a:rPr lang="ko-KR" altLang="en-US" dirty="0"/>
              <a:t>실습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4DEC10-B9A2-C58E-1017-8C16DE33BEB4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내용 개체 틀 5">
            <a:extLst>
              <a:ext uri="{FF2B5EF4-FFF2-40B4-BE49-F238E27FC236}">
                <a16:creationId xmlns:a16="http://schemas.microsoft.com/office/drawing/2014/main" id="{4EA75F0D-0B07-D5BE-878B-C41765C00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839"/>
            <a:ext cx="10515600" cy="462712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2. DHT11 </a:t>
            </a:r>
            <a:r>
              <a:rPr lang="ko-KR" altLang="en-US" dirty="0"/>
              <a:t>라이브러리 추가</a:t>
            </a:r>
            <a:endParaRPr lang="en-US" altLang="ko-KR" dirty="0"/>
          </a:p>
          <a:p>
            <a:pPr lvl="1"/>
            <a:r>
              <a:rPr lang="en-US" altLang="ko-KR" dirty="0"/>
              <a:t>Arduino</a:t>
            </a:r>
            <a:r>
              <a:rPr lang="ko-KR" altLang="en-US" dirty="0"/>
              <a:t> </a:t>
            </a:r>
            <a:r>
              <a:rPr lang="en-US" altLang="ko-KR" dirty="0"/>
              <a:t>IDE</a:t>
            </a:r>
            <a:r>
              <a:rPr lang="ko-KR" altLang="en-US" dirty="0"/>
              <a:t> → 스케치 → 라이브러리 포함 → </a:t>
            </a:r>
            <a:r>
              <a:rPr lang="en-US" altLang="ko-KR" dirty="0"/>
              <a:t>.zip </a:t>
            </a:r>
            <a:r>
              <a:rPr lang="ko-KR" altLang="en-US" dirty="0"/>
              <a:t>라이브러리 추가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E51DB8-2F4C-AE38-3A07-7F6211AF3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940" y="2673070"/>
            <a:ext cx="6038850" cy="36950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A6208F1-5302-6357-7C01-4D6D768D6B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9631"/>
          <a:stretch>
            <a:fillRect/>
          </a:stretch>
        </p:blipFill>
        <p:spPr>
          <a:xfrm>
            <a:off x="7935139" y="3582359"/>
            <a:ext cx="2662312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616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0F9C7-5380-F255-BC6C-816DC87F5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754CC6-EAF5-1766-B50F-C53DBC461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DHT11 </a:t>
            </a:r>
            <a:r>
              <a:rPr lang="ko-KR" altLang="en-US" dirty="0"/>
              <a:t>실습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0CB4CB-8A1A-050F-B5C2-078C63F0FE16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내용 개체 틀 5">
            <a:extLst>
              <a:ext uri="{FF2B5EF4-FFF2-40B4-BE49-F238E27FC236}">
                <a16:creationId xmlns:a16="http://schemas.microsoft.com/office/drawing/2014/main" id="{43566B69-C0BB-CF76-56C2-907A3BA5A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839"/>
            <a:ext cx="10515600" cy="462712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3. </a:t>
            </a:r>
            <a:r>
              <a:rPr lang="en-US" altLang="ko-KR" dirty="0" err="1"/>
              <a:t>Adafruit_Sensor</a:t>
            </a:r>
            <a:r>
              <a:rPr lang="en-US" altLang="ko-KR" dirty="0"/>
              <a:t> </a:t>
            </a:r>
            <a:r>
              <a:rPr lang="ko-KR" altLang="en-US" dirty="0"/>
              <a:t>라이브러리 다운로드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https://github.com/adafruit/Adafruit_Sensor</a:t>
            </a:r>
            <a:r>
              <a:rPr lang="en-US" altLang="ko-KR" dirty="0"/>
              <a:t> </a:t>
            </a:r>
            <a:r>
              <a:rPr lang="ko-KR" altLang="en-US" dirty="0"/>
              <a:t>접속 또는 구글에 </a:t>
            </a:r>
            <a:r>
              <a:rPr lang="en-US" altLang="ko-KR" dirty="0"/>
              <a:t>‘</a:t>
            </a:r>
            <a:r>
              <a:rPr lang="en-US" altLang="ko-KR" dirty="0" err="1"/>
              <a:t>Adafruit_Sensor</a:t>
            </a:r>
            <a:r>
              <a:rPr lang="en-US" altLang="ko-KR" dirty="0"/>
              <a:t>’ </a:t>
            </a:r>
            <a:r>
              <a:rPr lang="ko-KR" altLang="en-US" dirty="0"/>
              <a:t>검색</a:t>
            </a:r>
            <a:endParaRPr lang="en-US" altLang="ko-KR" dirty="0"/>
          </a:p>
          <a:p>
            <a:pPr lvl="1"/>
            <a:r>
              <a:rPr lang="en-US" altLang="ko-KR" dirty="0"/>
              <a:t>Zip </a:t>
            </a:r>
            <a:r>
              <a:rPr lang="ko-KR" altLang="en-US" dirty="0"/>
              <a:t>파일 다운로드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B08AF8-5836-3373-AA6B-B6C34A149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613" y="3068923"/>
            <a:ext cx="6707187" cy="3199706"/>
          </a:xfrm>
          <a:prstGeom prst="rect">
            <a:avLst/>
          </a:prstGeom>
        </p:spPr>
      </p:pic>
      <p:pic>
        <p:nvPicPr>
          <p:cNvPr id="5122" name="Picture 2" descr="QR">
            <a:extLst>
              <a:ext uri="{FF2B5EF4-FFF2-40B4-BE49-F238E27FC236}">
                <a16:creationId xmlns:a16="http://schemas.microsoft.com/office/drawing/2014/main" id="{D004F786-65D6-5DC8-E392-0A1E2FC8F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83" y="4241361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492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80E03-4A0C-8E09-03AA-4A60444A0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E87C34-460B-5EFD-1618-FA5D37508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DHT11 </a:t>
            </a:r>
            <a:r>
              <a:rPr lang="ko-KR" altLang="en-US" dirty="0"/>
              <a:t>실습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04C4A9-B89F-8AD3-1EF9-D16D8C89D2F7}"/>
              </a:ext>
            </a:extLst>
          </p:cNvPr>
          <p:cNvSpPr txBox="1"/>
          <p:nvPr/>
        </p:nvSpPr>
        <p:spPr>
          <a:xfrm>
            <a:off x="6096000" y="1730405"/>
            <a:ext cx="42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내용 개체 틀 5">
            <a:extLst>
              <a:ext uri="{FF2B5EF4-FFF2-40B4-BE49-F238E27FC236}">
                <a16:creationId xmlns:a16="http://schemas.microsoft.com/office/drawing/2014/main" id="{3360C34F-1666-444D-CC1D-12C4DFD73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839"/>
            <a:ext cx="10515600" cy="462712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4. </a:t>
            </a:r>
            <a:r>
              <a:rPr lang="en-US" altLang="ko-KR" dirty="0" err="1"/>
              <a:t>Adafruit_Sensor</a:t>
            </a:r>
            <a:r>
              <a:rPr lang="en-US" altLang="ko-KR" dirty="0"/>
              <a:t> </a:t>
            </a:r>
            <a:r>
              <a:rPr lang="ko-KR" altLang="en-US" dirty="0"/>
              <a:t>라이브러리 추가</a:t>
            </a:r>
            <a:endParaRPr lang="en-US" altLang="ko-KR" dirty="0"/>
          </a:p>
          <a:p>
            <a:pPr lvl="1"/>
            <a:r>
              <a:rPr lang="en-US" altLang="ko-KR" dirty="0"/>
              <a:t>Arduino</a:t>
            </a:r>
            <a:r>
              <a:rPr lang="ko-KR" altLang="en-US" dirty="0"/>
              <a:t> </a:t>
            </a:r>
            <a:r>
              <a:rPr lang="en-US" altLang="ko-KR" dirty="0"/>
              <a:t>IDE</a:t>
            </a:r>
            <a:r>
              <a:rPr lang="ko-KR" altLang="en-US" dirty="0"/>
              <a:t> → 스케치 → 라이브러리 포함 → </a:t>
            </a:r>
            <a:r>
              <a:rPr lang="en-US" altLang="ko-KR" dirty="0"/>
              <a:t>.zip </a:t>
            </a:r>
            <a:r>
              <a:rPr lang="ko-KR" altLang="en-US" dirty="0"/>
              <a:t>라이브러리 추가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3530404-70E8-A2F9-E616-D9BC8630A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940" y="2673070"/>
            <a:ext cx="6038850" cy="36950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8424A7-5814-AC39-D492-D8D0ACA13B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9631"/>
          <a:stretch>
            <a:fillRect/>
          </a:stretch>
        </p:blipFill>
        <p:spPr>
          <a:xfrm>
            <a:off x="7935139" y="3582359"/>
            <a:ext cx="2662312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7495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G마켓 산스 TTF Bold"/>
        <a:ea typeface="G마켓 산스 TTF Bold"/>
        <a:cs typeface=""/>
      </a:majorFont>
      <a:minorFont>
        <a:latin typeface="G마켓 산스 TTF Medium"/>
        <a:ea typeface="G마켓 산스 TTF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16531</TotalTime>
  <Words>2385</Words>
  <Application>Microsoft Office PowerPoint</Application>
  <PresentationFormat>와이드스크린</PresentationFormat>
  <Paragraphs>472</Paragraphs>
  <Slides>66</Slides>
  <Notes>65</Notes>
  <HiddenSlides>5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3" baseType="lpstr">
      <vt:lpstr>G마켓 산스 TTF Bold</vt:lpstr>
      <vt:lpstr>G마켓 산스 TTF Medium</vt:lpstr>
      <vt:lpstr>맑은 고딕</vt:lpstr>
      <vt:lpstr>메이플스토리</vt:lpstr>
      <vt:lpstr>Arial</vt:lpstr>
      <vt:lpstr>Cambria Math</vt:lpstr>
      <vt:lpstr>1_Office 테마</vt:lpstr>
      <vt:lpstr>PowerPoint 프레젠테이션</vt:lpstr>
      <vt:lpstr>온습도 센서</vt:lpstr>
      <vt:lpstr>온습도 센서 동작 원리</vt:lpstr>
      <vt:lpstr>온습도 센서 종류</vt:lpstr>
      <vt:lpstr>DHT11 실습</vt:lpstr>
      <vt:lpstr>DHT11 실습</vt:lpstr>
      <vt:lpstr>DHT11 실습</vt:lpstr>
      <vt:lpstr>DHT11 실습</vt:lpstr>
      <vt:lpstr>DHT11 실습</vt:lpstr>
      <vt:lpstr>DHT11 실습</vt:lpstr>
      <vt:lpstr>변수 선언 차이</vt:lpstr>
      <vt:lpstr>DHT11 실습</vt:lpstr>
      <vt:lpstr>DHT11 실습</vt:lpstr>
      <vt:lpstr>DHT22 실습 Quiz</vt:lpstr>
      <vt:lpstr>초음파 센서</vt:lpstr>
      <vt:lpstr>초음파 센서 실습</vt:lpstr>
      <vt:lpstr>초음파 센서 실습</vt:lpstr>
      <vt:lpstr>초음파 센서 실습</vt:lpstr>
      <vt:lpstr>초음파 센서 실습</vt:lpstr>
      <vt:lpstr>초음파 센서 실습</vt:lpstr>
      <vt:lpstr>초음파 센서 실습</vt:lpstr>
      <vt:lpstr>초음파 센서 실습 Quiz</vt:lpstr>
      <vt:lpstr>초음파 센서 실습 Quiz</vt:lpstr>
      <vt:lpstr>초음파 센서 실습 Quiz</vt:lpstr>
      <vt:lpstr>가스 센서</vt:lpstr>
      <vt:lpstr>가스 센서</vt:lpstr>
      <vt:lpstr>가스 센서</vt:lpstr>
      <vt:lpstr>가스 센서 실습</vt:lpstr>
      <vt:lpstr>가스 센서 실습</vt:lpstr>
      <vt:lpstr>가스 센서 실습 Quiz</vt:lpstr>
      <vt:lpstr>가스 센서 실습 Quiz</vt:lpstr>
      <vt:lpstr>자이로/가속도 센서</vt:lpstr>
      <vt:lpstr>자이로/가속도 센서 실습</vt:lpstr>
      <vt:lpstr>자이로/가속도 센서 실습</vt:lpstr>
      <vt:lpstr>자이로/가속도 센서 실습</vt:lpstr>
      <vt:lpstr>자이로/가속도 센서 실습</vt:lpstr>
      <vt:lpstr>자이로/가속도 센서 실습</vt:lpstr>
      <vt:lpstr>PowerPoint 프레젠테이션</vt:lpstr>
      <vt:lpstr>자이로/가속도 센서 실습</vt:lpstr>
      <vt:lpstr>서보 모터</vt:lpstr>
      <vt:lpstr>서보 모터 실습</vt:lpstr>
      <vt:lpstr>서보 모터 실습</vt:lpstr>
      <vt:lpstr>LCD</vt:lpstr>
      <vt:lpstr>LCD 사용 함수(1)</vt:lpstr>
      <vt:lpstr>LCD 사용 함수(2)</vt:lpstr>
      <vt:lpstr>LCD 실습</vt:lpstr>
      <vt:lpstr>LCD 실습</vt:lpstr>
      <vt:lpstr>서보 모터, LCD Quiz</vt:lpstr>
      <vt:lpstr>서보 모터, LCD Quiz</vt:lpstr>
      <vt:lpstr>서보 모터, LCD Quiz</vt:lpstr>
      <vt:lpstr>RFID</vt:lpstr>
      <vt:lpstr>RFID</vt:lpstr>
      <vt:lpstr>RFID 동작원리</vt:lpstr>
      <vt:lpstr>RFID와 NFC</vt:lpstr>
      <vt:lpstr>RFID 실습</vt:lpstr>
      <vt:lpstr>RFID 실습</vt:lpstr>
      <vt:lpstr>RFID 실습</vt:lpstr>
      <vt:lpstr>RFID 실습</vt:lpstr>
      <vt:lpstr>RFID 실습</vt:lpstr>
      <vt:lpstr>RFID 실습</vt:lpstr>
      <vt:lpstr>RFID 실습</vt:lpstr>
      <vt:lpstr>RFID 실습 Quiz</vt:lpstr>
      <vt:lpstr>RFID 실습 Quiz</vt:lpstr>
      <vt:lpstr>RFID 실습 Quiz</vt:lpstr>
      <vt:lpstr>RFID 실습 Quiz</vt:lpstr>
      <vt:lpstr>RFID 실습 Quiz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On Coding</dc:creator>
  <cp:lastModifiedBy>On Coding</cp:lastModifiedBy>
  <cp:revision>769</cp:revision>
  <dcterms:created xsi:type="dcterms:W3CDTF">2024-10-23T01:56:35Z</dcterms:created>
  <dcterms:modified xsi:type="dcterms:W3CDTF">2025-10-29T07:53:33Z</dcterms:modified>
</cp:coreProperties>
</file>